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1"/>
  </p:sldMasterIdLst>
  <p:notesMasterIdLst>
    <p:notesMasterId r:id="rId27"/>
  </p:notesMasterIdLst>
  <p:sldIdLst>
    <p:sldId id="256" r:id="rId2"/>
    <p:sldId id="270" r:id="rId3"/>
    <p:sldId id="291" r:id="rId4"/>
    <p:sldId id="275" r:id="rId5"/>
    <p:sldId id="274" r:id="rId6"/>
    <p:sldId id="288" r:id="rId7"/>
    <p:sldId id="292" r:id="rId8"/>
    <p:sldId id="285" r:id="rId9"/>
    <p:sldId id="286" r:id="rId10"/>
    <p:sldId id="283" r:id="rId11"/>
    <p:sldId id="289" r:id="rId12"/>
    <p:sldId id="293" r:id="rId13"/>
    <p:sldId id="294" r:id="rId14"/>
    <p:sldId id="290" r:id="rId15"/>
    <p:sldId id="271" r:id="rId16"/>
    <p:sldId id="295" r:id="rId17"/>
    <p:sldId id="277" r:id="rId18"/>
    <p:sldId id="287" r:id="rId19"/>
    <p:sldId id="296" r:id="rId20"/>
    <p:sldId id="297" r:id="rId21"/>
    <p:sldId id="298" r:id="rId22"/>
    <p:sldId id="299" r:id="rId23"/>
    <p:sldId id="276" r:id="rId24"/>
    <p:sldId id="300" r:id="rId25"/>
    <p:sldId id="301"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cDonnell,Brigid" initials="M"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FC64C"/>
    <a:srgbClr val="97C24F"/>
    <a:srgbClr val="C72F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35" autoAdjust="0"/>
    <p:restoredTop sz="79402" autoAdjust="0"/>
  </p:normalViewPr>
  <p:slideViewPr>
    <p:cSldViewPr snapToGrid="0">
      <p:cViewPr varScale="1">
        <p:scale>
          <a:sx n="88" d="100"/>
          <a:sy n="88" d="100"/>
        </p:scale>
        <p:origin x="1500"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A848EA-6DFE-41A6-AA6F-649BC91D3724}" type="datetimeFigureOut">
              <a:rPr lang="en-US" smtClean="0"/>
              <a:t>9/6/2017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0F8BEE-6960-4F90-B041-7217691A011E}" type="slidenum">
              <a:rPr lang="en-US" smtClean="0"/>
              <a:t>‹#›</a:t>
            </a:fld>
            <a:endParaRPr lang="en-US"/>
          </a:p>
        </p:txBody>
      </p:sp>
    </p:spTree>
    <p:extLst>
      <p:ext uri="{BB962C8B-B14F-4D97-AF65-F5344CB8AC3E}">
        <p14:creationId xmlns:p14="http://schemas.microsoft.com/office/powerpoint/2010/main" val="3886503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Materials needed:</a:t>
            </a:r>
          </a:p>
          <a:p>
            <a:pPr marL="171450" indent="-171450">
              <a:buFont typeface="Arial" charset="0"/>
              <a:buChar char="•"/>
            </a:pPr>
            <a:r>
              <a:rPr lang="en-US" dirty="0" smtClean="0"/>
              <a:t>Lesson plans for lessons 1 and 2 for all participants</a:t>
            </a:r>
          </a:p>
          <a:p>
            <a:pPr marL="171450" indent="-171450">
              <a:buFont typeface="Arial" charset="0"/>
              <a:buChar char="•"/>
            </a:pPr>
            <a:r>
              <a:rPr lang="en-US" dirty="0" smtClean="0"/>
              <a:t>Cutting mats and water bottles</a:t>
            </a:r>
          </a:p>
          <a:p>
            <a:pPr marL="171450" indent="-171450">
              <a:buFont typeface="Arial" charset="0"/>
              <a:buChar char="•"/>
            </a:pPr>
            <a:endParaRPr lang="en-US" dirty="0" smtClean="0"/>
          </a:p>
          <a:p>
            <a:pPr marL="171450" indent="-171450">
              <a:buFont typeface="Arial" charset="0"/>
              <a:buChar char="•"/>
            </a:pPr>
            <a:r>
              <a:rPr lang="en-US" dirty="0" smtClean="0"/>
              <a:t>In this discussion,</a:t>
            </a:r>
            <a:r>
              <a:rPr lang="en-US" baseline="0" dirty="0" smtClean="0"/>
              <a:t> I’ll provide you with information on recent changes to the Eating Smart Being Active curriculum. Since the last curriculum was released, the authors have made many changes. This information will give you an overview of what has stayed the same and what has changed.</a:t>
            </a:r>
            <a:endParaRPr lang="en-US" dirty="0" smtClean="0"/>
          </a:p>
        </p:txBody>
      </p:sp>
      <p:sp>
        <p:nvSpPr>
          <p:cNvPr id="4" name="Slide Number Placeholder 3"/>
          <p:cNvSpPr>
            <a:spLocks noGrp="1"/>
          </p:cNvSpPr>
          <p:nvPr>
            <p:ph type="sldNum" sz="quarter" idx="10"/>
          </p:nvPr>
        </p:nvSpPr>
        <p:spPr/>
        <p:txBody>
          <a:bodyPr/>
          <a:lstStyle/>
          <a:p>
            <a:fld id="{770F8BEE-6960-4F90-B041-7217691A011E}" type="slidenum">
              <a:rPr lang="en-US" smtClean="0"/>
              <a:t>1</a:t>
            </a:fld>
            <a:endParaRPr lang="en-US"/>
          </a:p>
        </p:txBody>
      </p:sp>
    </p:spTree>
    <p:extLst>
      <p:ext uri="{BB962C8B-B14F-4D97-AF65-F5344CB8AC3E}">
        <p14:creationId xmlns:p14="http://schemas.microsoft.com/office/powerpoint/2010/main" val="36772071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smtClean="0"/>
              <a:t>The Before the Lesson section has been updated and expanded to</a:t>
            </a:r>
            <a:r>
              <a:rPr lang="en-US" i="0" baseline="0" dirty="0" smtClean="0"/>
              <a:t> the new Preparing for Class section. This section contains more detail to help you pack and prepare for class.</a:t>
            </a:r>
          </a:p>
          <a:p>
            <a:endParaRPr lang="en-US" i="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a:t>
            </a:r>
            <a:r>
              <a:rPr lang="en-US" baseline="0" dirty="0" smtClean="0"/>
              <a:t> new section called Setting Up for Class has been added.  This section is meant to be a checklist for you when you get to the class location.  </a:t>
            </a:r>
            <a:endParaRPr lang="en-US" dirty="0" smtClean="0"/>
          </a:p>
          <a:p>
            <a:endParaRPr lang="en-US" i="0" dirty="0" smtClean="0"/>
          </a:p>
        </p:txBody>
      </p:sp>
      <p:sp>
        <p:nvSpPr>
          <p:cNvPr id="4" name="Slide Number Placeholder 3"/>
          <p:cNvSpPr>
            <a:spLocks noGrp="1"/>
          </p:cNvSpPr>
          <p:nvPr>
            <p:ph type="sldNum" sz="quarter" idx="10"/>
          </p:nvPr>
        </p:nvSpPr>
        <p:spPr/>
        <p:txBody>
          <a:bodyPr/>
          <a:lstStyle/>
          <a:p>
            <a:fld id="{770F8BEE-6960-4F90-B041-7217691A011E}" type="slidenum">
              <a:rPr lang="en-US" smtClean="0"/>
              <a:t>10</a:t>
            </a:fld>
            <a:endParaRPr lang="en-US"/>
          </a:p>
        </p:txBody>
      </p:sp>
    </p:spTree>
    <p:extLst>
      <p:ext uri="{BB962C8B-B14F-4D97-AF65-F5344CB8AC3E}">
        <p14:creationId xmlns:p14="http://schemas.microsoft.com/office/powerpoint/2010/main" val="19540572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icons have been redesigned.</a:t>
            </a:r>
            <a:r>
              <a:rPr lang="en-US" baseline="0" dirty="0" smtClean="0"/>
              <a:t> The icons indicate when to interact with a specific material. For example, the Worksheet icon is displayed every time you use the worksheet in class not just when you hand it out.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They also indicate when a significant activity is happening like the </a:t>
            </a:r>
            <a:r>
              <a:rPr lang="en-US" i="1" baseline="0" dirty="0" smtClean="0"/>
              <a:t>Let’s cook! </a:t>
            </a:r>
            <a:r>
              <a:rPr lang="en-US" baseline="0" dirty="0" smtClean="0"/>
              <a:t>and </a:t>
            </a:r>
            <a:r>
              <a:rPr lang="en-US" i="1" baseline="0" dirty="0" smtClean="0"/>
              <a:t>Let’s be active! </a:t>
            </a:r>
            <a:r>
              <a:rPr lang="en-US" baseline="0" dirty="0" smtClean="0"/>
              <a:t>sections.</a:t>
            </a:r>
          </a:p>
          <a:p>
            <a:endParaRPr lang="en-US" baseline="0" dirty="0" smtClean="0"/>
          </a:p>
          <a:p>
            <a:r>
              <a:rPr lang="en-US" baseline="0" dirty="0" smtClean="0"/>
              <a:t>We have also added a new icon for the mobile app sections. We’ll talk more about the </a:t>
            </a:r>
            <a:r>
              <a:rPr lang="en-US" i="1" baseline="0" dirty="0" smtClean="0"/>
              <a:t>Eating Smart • Being Active </a:t>
            </a:r>
            <a:r>
              <a:rPr lang="en-US" baseline="0" dirty="0" smtClean="0"/>
              <a:t>mobile app in a minute.</a:t>
            </a:r>
          </a:p>
          <a:p>
            <a:endParaRPr lang="en-US" baseline="0" dirty="0" smtClean="0"/>
          </a:p>
        </p:txBody>
      </p:sp>
      <p:sp>
        <p:nvSpPr>
          <p:cNvPr id="4" name="Slide Number Placeholder 3"/>
          <p:cNvSpPr>
            <a:spLocks noGrp="1"/>
          </p:cNvSpPr>
          <p:nvPr>
            <p:ph type="sldNum" sz="quarter" idx="10"/>
          </p:nvPr>
        </p:nvSpPr>
        <p:spPr/>
        <p:txBody>
          <a:bodyPr/>
          <a:lstStyle/>
          <a:p>
            <a:fld id="{770F8BEE-6960-4F90-B041-7217691A011E}" type="slidenum">
              <a:rPr lang="en-US" smtClean="0"/>
              <a:t>11</a:t>
            </a:fld>
            <a:endParaRPr lang="en-US"/>
          </a:p>
        </p:txBody>
      </p:sp>
    </p:spTree>
    <p:extLst>
      <p:ext uri="{BB962C8B-B14F-4D97-AF65-F5344CB8AC3E}">
        <p14:creationId xmlns:p14="http://schemas.microsoft.com/office/powerpoint/2010/main" val="32342449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Lesson</a:t>
            </a:r>
            <a:r>
              <a:rPr lang="en-US" baseline="0" dirty="0" smtClean="0"/>
              <a:t>s 3 through 9 begin with a reflection on reaching goals set in the previous lesson. Participants are asked to look at their worksheet from the previous lesson and talk with a partner about whether or not they reached their goal. If they didn’t, they are prompted to reflect on why they think that 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Activity bins will contain several laminated copies of the worksheet from the previous lesson in case participants did not bring theirs to class.</a:t>
            </a:r>
          </a:p>
          <a:p>
            <a:endParaRPr lang="en-US" baseline="0" dirty="0" smtClean="0"/>
          </a:p>
        </p:txBody>
      </p:sp>
      <p:sp>
        <p:nvSpPr>
          <p:cNvPr id="4" name="Slide Number Placeholder 3"/>
          <p:cNvSpPr>
            <a:spLocks noGrp="1"/>
          </p:cNvSpPr>
          <p:nvPr>
            <p:ph type="sldNum" sz="quarter" idx="10"/>
          </p:nvPr>
        </p:nvSpPr>
        <p:spPr/>
        <p:txBody>
          <a:bodyPr/>
          <a:lstStyle/>
          <a:p>
            <a:fld id="{770F8BEE-6960-4F90-B041-7217691A011E}" type="slidenum">
              <a:rPr lang="en-US" smtClean="0"/>
              <a:t>12</a:t>
            </a:fld>
            <a:endParaRPr lang="en-US"/>
          </a:p>
        </p:txBody>
      </p:sp>
    </p:spTree>
    <p:extLst>
      <p:ext uri="{BB962C8B-B14F-4D97-AF65-F5344CB8AC3E}">
        <p14:creationId xmlns:p14="http://schemas.microsoft.com/office/powerpoint/2010/main" val="22223533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Lesson</a:t>
            </a:r>
            <a:r>
              <a:rPr lang="en-US" baseline="0" dirty="0" smtClean="0"/>
              <a:t>s 1 through 8 wrap up with a walk-through of the key points from the lesson. Participants are asked to follow along on their handout as the educator reviews the main points.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After this review, participants still write down their goals for the week on </a:t>
            </a:r>
            <a:r>
              <a:rPr lang="en-US" baseline="0" smtClean="0"/>
              <a:t>their worksheets </a:t>
            </a:r>
            <a:r>
              <a:rPr lang="en-US" baseline="0" dirty="0" smtClean="0"/>
              <a:t>before leaving class.</a:t>
            </a:r>
          </a:p>
          <a:p>
            <a:endParaRPr lang="en-US" baseline="0" dirty="0" smtClean="0"/>
          </a:p>
        </p:txBody>
      </p:sp>
      <p:sp>
        <p:nvSpPr>
          <p:cNvPr id="4" name="Slide Number Placeholder 3"/>
          <p:cNvSpPr>
            <a:spLocks noGrp="1"/>
          </p:cNvSpPr>
          <p:nvPr>
            <p:ph type="sldNum" sz="quarter" idx="10"/>
          </p:nvPr>
        </p:nvSpPr>
        <p:spPr/>
        <p:txBody>
          <a:bodyPr/>
          <a:lstStyle/>
          <a:p>
            <a:fld id="{770F8BEE-6960-4F90-B041-7217691A011E}" type="slidenum">
              <a:rPr lang="en-US" smtClean="0"/>
              <a:t>13</a:t>
            </a:fld>
            <a:endParaRPr lang="en-US"/>
          </a:p>
        </p:txBody>
      </p:sp>
    </p:spTree>
    <p:extLst>
      <p:ext uri="{BB962C8B-B14F-4D97-AF65-F5344CB8AC3E}">
        <p14:creationId xmlns:p14="http://schemas.microsoft.com/office/powerpoint/2010/main" val="41714186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FYI format is the same, but</a:t>
            </a:r>
            <a:r>
              <a:rPr lang="en-US" baseline="0" dirty="0" smtClean="0"/>
              <a:t> information has been added to all lesson FYIs about current hot topics and common questions.  Examples include gluten, GMOs, food preservation, and raw milk.</a:t>
            </a:r>
            <a:endParaRPr lang="en-US" dirty="0"/>
          </a:p>
        </p:txBody>
      </p:sp>
      <p:sp>
        <p:nvSpPr>
          <p:cNvPr id="4" name="Slide Number Placeholder 3"/>
          <p:cNvSpPr>
            <a:spLocks noGrp="1"/>
          </p:cNvSpPr>
          <p:nvPr>
            <p:ph type="sldNum" sz="quarter" idx="10"/>
          </p:nvPr>
        </p:nvSpPr>
        <p:spPr/>
        <p:txBody>
          <a:bodyPr/>
          <a:lstStyle/>
          <a:p>
            <a:fld id="{770F8BEE-6960-4F90-B041-7217691A011E}" type="slidenum">
              <a:rPr lang="en-US" smtClean="0"/>
              <a:t>14</a:t>
            </a:fld>
            <a:endParaRPr lang="en-US"/>
          </a:p>
        </p:txBody>
      </p:sp>
    </p:spTree>
    <p:extLst>
      <p:ext uri="{BB962C8B-B14F-4D97-AF65-F5344CB8AC3E}">
        <p14:creationId xmlns:p14="http://schemas.microsoft.com/office/powerpoint/2010/main" val="22463174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Food activity revisions: </a:t>
            </a:r>
          </a:p>
          <a:p>
            <a:pPr marL="171450" indent="-171450">
              <a:buFont typeface="Arial" charset="0"/>
              <a:buChar char="•"/>
            </a:pPr>
            <a:r>
              <a:rPr lang="en-US" dirty="0" smtClean="0"/>
              <a:t>As</a:t>
            </a:r>
            <a:r>
              <a:rPr lang="en-US" baseline="0" dirty="0" smtClean="0"/>
              <a:t> with the previous version of the curriculum, there are food activities in every lesson.</a:t>
            </a:r>
            <a:endParaRPr lang="en-US" dirty="0" smtClean="0"/>
          </a:p>
          <a:p>
            <a:pPr marL="171450" indent="-171450">
              <a:buFont typeface="Arial" charset="0"/>
              <a:buChar char="•"/>
            </a:pPr>
            <a:r>
              <a:rPr lang="en-US" dirty="0" smtClean="0"/>
              <a:t>Now, there is</a:t>
            </a:r>
            <a:r>
              <a:rPr lang="en-US" baseline="0" dirty="0" smtClean="0"/>
              <a:t> no longer a tasting option for the food activities. All are food preparations to encourage participant involvement and learning cooking skills.</a:t>
            </a:r>
          </a:p>
          <a:p>
            <a:pPr marL="171450" indent="-171450">
              <a:buFont typeface="Arial" charset="0"/>
              <a:buChar char="•"/>
            </a:pPr>
            <a:r>
              <a:rPr lang="en-US" baseline="0" dirty="0" smtClean="0"/>
              <a:t>New recipes – using field feedback from educators from multiple states, the authors removed and added some recipes.  They also modified, retested, and changed some of the recipes. </a:t>
            </a:r>
          </a:p>
          <a:p>
            <a:pPr marL="171450" indent="-171450">
              <a:buFont typeface="Arial" charset="0"/>
              <a:buChar char="•"/>
            </a:pPr>
            <a:r>
              <a:rPr lang="en-US" baseline="0" dirty="0" smtClean="0"/>
              <a:t>The cookbook (the enhancement for lesson 9) has also been revised with new recipes and beautiful new photos. It has more recipes than the past cookbook and is also larger in size (closer to 8 ½ x 11”)</a:t>
            </a:r>
          </a:p>
          <a:p>
            <a:pPr marL="171450" indent="-171450">
              <a:buFont typeface="Arial" charset="0"/>
              <a:buChar char="•"/>
            </a:pPr>
            <a:r>
              <a:rPr lang="en-US" baseline="0" dirty="0" smtClean="0"/>
              <a:t>There are also new recipes in the cookbook that are cookbook only recipes. These include pizza dough and marinara sauce, a new granola recipe, and other recipes requiring an oven.  You will not be preparing these recipes in classes, but they are good recipes for participants to have at home.</a:t>
            </a:r>
          </a:p>
          <a:p>
            <a:endParaRPr lang="en-US" dirty="0" smtClean="0"/>
          </a:p>
        </p:txBody>
      </p:sp>
      <p:sp>
        <p:nvSpPr>
          <p:cNvPr id="4" name="Slide Number Placeholder 3"/>
          <p:cNvSpPr>
            <a:spLocks noGrp="1"/>
          </p:cNvSpPr>
          <p:nvPr>
            <p:ph type="sldNum" sz="quarter" idx="10"/>
          </p:nvPr>
        </p:nvSpPr>
        <p:spPr/>
        <p:txBody>
          <a:bodyPr/>
          <a:lstStyle/>
          <a:p>
            <a:fld id="{770F8BEE-6960-4F90-B041-7217691A011E}" type="slidenum">
              <a:rPr lang="en-US" smtClean="0"/>
              <a:t>15</a:t>
            </a:fld>
            <a:endParaRPr lang="en-US"/>
          </a:p>
        </p:txBody>
      </p:sp>
    </p:spTree>
    <p:extLst>
      <p:ext uri="{BB962C8B-B14F-4D97-AF65-F5344CB8AC3E}">
        <p14:creationId xmlns:p14="http://schemas.microsoft.com/office/powerpoint/2010/main" val="3329363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charset="0"/>
              <a:buNone/>
            </a:pPr>
            <a:r>
              <a:rPr lang="en-US" baseline="0" dirty="0" smtClean="0"/>
              <a:t>There are now scripts for teaching each of the recipes, a recipe preparation guide, and a planning and preparation checklist. This will help you remember everything you need for a food activity before leaving your office!</a:t>
            </a:r>
            <a:endParaRPr lang="en-US" dirty="0" smtClean="0"/>
          </a:p>
        </p:txBody>
      </p:sp>
      <p:sp>
        <p:nvSpPr>
          <p:cNvPr id="4" name="Slide Number Placeholder 3"/>
          <p:cNvSpPr>
            <a:spLocks noGrp="1"/>
          </p:cNvSpPr>
          <p:nvPr>
            <p:ph type="sldNum" sz="quarter" idx="10"/>
          </p:nvPr>
        </p:nvSpPr>
        <p:spPr/>
        <p:txBody>
          <a:bodyPr/>
          <a:lstStyle/>
          <a:p>
            <a:fld id="{770F8BEE-6960-4F90-B041-7217691A011E}" type="slidenum">
              <a:rPr lang="en-US" smtClean="0"/>
              <a:t>16</a:t>
            </a:fld>
            <a:endParaRPr lang="en-US"/>
          </a:p>
        </p:txBody>
      </p:sp>
    </p:spTree>
    <p:extLst>
      <p:ext uri="{BB962C8B-B14F-4D97-AF65-F5344CB8AC3E}">
        <p14:creationId xmlns:p14="http://schemas.microsoft.com/office/powerpoint/2010/main" val="31037759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none" dirty="0" smtClean="0"/>
              <a:t>The biggest change to the</a:t>
            </a:r>
            <a:r>
              <a:rPr lang="en-US" u="none" baseline="0" dirty="0" smtClean="0"/>
              <a:t> revised curriculum is the new physical activity segments. They have been completely redone!</a:t>
            </a:r>
            <a:endParaRPr lang="en-US" u="none" dirty="0" smtClean="0"/>
          </a:p>
          <a:p>
            <a:pPr marL="171450" indent="-171450">
              <a:buFont typeface="Arial" charset="0"/>
              <a:buChar char="•"/>
            </a:pPr>
            <a:r>
              <a:rPr lang="en-US" baseline="0" dirty="0" smtClean="0"/>
              <a:t>There is a new warm up and a new cool down.</a:t>
            </a:r>
          </a:p>
          <a:p>
            <a:pPr marL="171450" indent="-171450">
              <a:buFont typeface="Arial" charset="0"/>
              <a:buChar char="•"/>
            </a:pPr>
            <a:r>
              <a:rPr lang="en-US" baseline="0" dirty="0" smtClean="0"/>
              <a:t>There are 2 different options for aerobic activities.</a:t>
            </a:r>
          </a:p>
          <a:p>
            <a:pPr marL="171450" indent="-171450">
              <a:buFont typeface="Arial" charset="0"/>
              <a:buChar char="•"/>
            </a:pPr>
            <a:r>
              <a:rPr lang="en-US" baseline="0" dirty="0" smtClean="0"/>
              <a:t>There are new strengthening activities.</a:t>
            </a:r>
          </a:p>
          <a:p>
            <a:pPr marL="171450" indent="-171450">
              <a:buFont typeface="Arial" charset="0"/>
              <a:buChar char="•"/>
            </a:pPr>
            <a:r>
              <a:rPr lang="en-US" baseline="0" dirty="0" smtClean="0"/>
              <a:t>In addition to the regular content visuals, each lesson also has 3 physical activity visuals to use during the </a:t>
            </a:r>
            <a:r>
              <a:rPr lang="en-US" i="1" baseline="0" dirty="0" smtClean="0"/>
              <a:t>Let’s be active </a:t>
            </a:r>
            <a:r>
              <a:rPr lang="en-US" baseline="0" dirty="0" smtClean="0"/>
              <a:t>segment.</a:t>
            </a:r>
          </a:p>
          <a:p>
            <a:pPr marL="0" indent="0">
              <a:buFont typeface="Arial" charset="0"/>
              <a:buNone/>
            </a:pPr>
            <a:endParaRPr lang="en-US" baseline="0" dirty="0" smtClean="0"/>
          </a:p>
        </p:txBody>
      </p:sp>
      <p:sp>
        <p:nvSpPr>
          <p:cNvPr id="4" name="Slide Number Placeholder 3"/>
          <p:cNvSpPr>
            <a:spLocks noGrp="1"/>
          </p:cNvSpPr>
          <p:nvPr>
            <p:ph type="sldNum" sz="quarter" idx="10"/>
          </p:nvPr>
        </p:nvSpPr>
        <p:spPr/>
        <p:txBody>
          <a:bodyPr/>
          <a:lstStyle/>
          <a:p>
            <a:fld id="{770F8BEE-6960-4F90-B041-7217691A011E}" type="slidenum">
              <a:rPr lang="en-US" smtClean="0"/>
              <a:t>17</a:t>
            </a:fld>
            <a:endParaRPr lang="en-US"/>
          </a:p>
        </p:txBody>
      </p:sp>
    </p:spTree>
    <p:extLst>
      <p:ext uri="{BB962C8B-B14F-4D97-AF65-F5344CB8AC3E}">
        <p14:creationId xmlns:p14="http://schemas.microsoft.com/office/powerpoint/2010/main" val="3329363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detailed instructions for the physical activity segments are after the lesson (before the FYI. Educators need to memorize and practice leading the aerobic physical activity segments before doing them in class.</a:t>
            </a:r>
          </a:p>
          <a:p>
            <a:endParaRPr lang="en-US" baseline="0" dirty="0" smtClean="0"/>
          </a:p>
          <a:p>
            <a:r>
              <a:rPr lang="en-US" baseline="0" dirty="0" smtClean="0"/>
              <a:t>The instructions for the muscle-strengthening activities are in both places. Please use the script associated with the exercise to lead the activity in class.  This will help you make sure people perform the activities correctly, reducing the risk of injury.</a:t>
            </a:r>
          </a:p>
        </p:txBody>
      </p:sp>
      <p:sp>
        <p:nvSpPr>
          <p:cNvPr id="4" name="Slide Number Placeholder 3"/>
          <p:cNvSpPr>
            <a:spLocks noGrp="1"/>
          </p:cNvSpPr>
          <p:nvPr>
            <p:ph type="sldNum" sz="quarter" idx="10"/>
          </p:nvPr>
        </p:nvSpPr>
        <p:spPr/>
        <p:txBody>
          <a:bodyPr/>
          <a:lstStyle/>
          <a:p>
            <a:fld id="{770F8BEE-6960-4F90-B041-7217691A011E}" type="slidenum">
              <a:rPr lang="en-US" smtClean="0"/>
              <a:t>18</a:t>
            </a:fld>
            <a:endParaRPr lang="en-US"/>
          </a:p>
        </p:txBody>
      </p:sp>
    </p:spTree>
    <p:extLst>
      <p:ext uri="{BB962C8B-B14F-4D97-AF65-F5344CB8AC3E}">
        <p14:creationId xmlns:p14="http://schemas.microsoft.com/office/powerpoint/2010/main" val="41259911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As mentioned, there are still worksheets and handouts for each lesson. They have been revised and include new beautiful full color photos.</a:t>
            </a:r>
          </a:p>
        </p:txBody>
      </p:sp>
      <p:sp>
        <p:nvSpPr>
          <p:cNvPr id="4" name="Slide Number Placeholder 3"/>
          <p:cNvSpPr>
            <a:spLocks noGrp="1"/>
          </p:cNvSpPr>
          <p:nvPr>
            <p:ph type="sldNum" sz="quarter" idx="10"/>
          </p:nvPr>
        </p:nvSpPr>
        <p:spPr/>
        <p:txBody>
          <a:bodyPr/>
          <a:lstStyle/>
          <a:p>
            <a:fld id="{770F8BEE-6960-4F90-B041-7217691A011E}" type="slidenum">
              <a:rPr lang="en-US" smtClean="0"/>
              <a:t>19</a:t>
            </a:fld>
            <a:endParaRPr lang="en-US"/>
          </a:p>
        </p:txBody>
      </p:sp>
    </p:spTree>
    <p:extLst>
      <p:ext uri="{BB962C8B-B14F-4D97-AF65-F5344CB8AC3E}">
        <p14:creationId xmlns:p14="http://schemas.microsoft.com/office/powerpoint/2010/main" val="10508728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baseline="0" dirty="0" smtClean="0"/>
              <a:t>The curriculum authors surveyed educators and made changes to each lesson based on that feedback. One of these changes includes different physical activity segments. They are so thankful to the educators who gave their time and ideas to this process.</a:t>
            </a:r>
          </a:p>
          <a:p>
            <a:pPr marL="171450" indent="-171450">
              <a:buFont typeface="Arial" charset="0"/>
              <a:buChar char="•"/>
            </a:pPr>
            <a:endParaRPr lang="en-US" baseline="0" dirty="0" smtClean="0"/>
          </a:p>
          <a:p>
            <a:pPr marL="171450" indent="-171450">
              <a:buFont typeface="Arial" charset="0"/>
              <a:buChar char="•"/>
            </a:pPr>
            <a:r>
              <a:rPr lang="en-US" baseline="0" dirty="0" smtClean="0"/>
              <a:t>The authors also noted the need to involve more participants when preparing food in class. We’ll talk more about this in a minute.</a:t>
            </a:r>
            <a:endParaRPr lang="en-US" dirty="0" smtClean="0"/>
          </a:p>
          <a:p>
            <a:pPr marL="171450" indent="-171450">
              <a:buFont typeface="Arial" charset="0"/>
              <a:buChar char="•"/>
            </a:pPr>
            <a:endParaRPr lang="en-US" dirty="0" smtClean="0"/>
          </a:p>
          <a:p>
            <a:pPr marL="171450" indent="-171450">
              <a:buFont typeface="Arial" charset="0"/>
              <a:buChar char="•"/>
            </a:pPr>
            <a:r>
              <a:rPr lang="en-US" dirty="0" smtClean="0"/>
              <a:t>Finally,</a:t>
            </a:r>
            <a:r>
              <a:rPr lang="en-US" baseline="0" dirty="0" smtClean="0"/>
              <a:t> th</a:t>
            </a:r>
            <a:r>
              <a:rPr lang="en-US" dirty="0" smtClean="0"/>
              <a:t>e curriculum has been updated with the latest research so you can pass on the best information to your participants. These updates include:</a:t>
            </a:r>
          </a:p>
          <a:p>
            <a:pPr marL="628650" lvl="1" indent="-171450">
              <a:buFont typeface="Arial" charset="0"/>
              <a:buChar char="•"/>
            </a:pPr>
            <a:r>
              <a:rPr lang="en-US" dirty="0" smtClean="0"/>
              <a:t>2015 Dietary Guidelines –</a:t>
            </a:r>
            <a:r>
              <a:rPr lang="en-US" baseline="0" dirty="0" smtClean="0"/>
              <a:t> these guidelines are national nutrition recommendations that advise us how to eat healthfully.</a:t>
            </a:r>
          </a:p>
          <a:p>
            <a:pPr marL="628650" lvl="1" indent="-171450">
              <a:buFont typeface="Arial" charset="0"/>
              <a:buChar char="•"/>
            </a:pPr>
            <a:r>
              <a:rPr lang="en-US" baseline="0" dirty="0" smtClean="0"/>
              <a:t>Latest research on physical activity – because the Physical Activity Guidelines were last updated in 2008, this curriculum update also includes information from the latest research on physical activity.</a:t>
            </a:r>
          </a:p>
          <a:p>
            <a:pPr marL="628650" lvl="1" indent="-171450">
              <a:buFont typeface="Arial" charset="0"/>
              <a:buChar char="•"/>
            </a:pPr>
            <a:r>
              <a:rPr lang="en-US" dirty="0" smtClean="0"/>
              <a:t>Updated Nutrition Facts Label – the FDA has</a:t>
            </a:r>
            <a:r>
              <a:rPr lang="en-US" baseline="0" dirty="0" smtClean="0"/>
              <a:t> required all large food manufacturers to use this new label by the summer of 2018.</a:t>
            </a:r>
            <a:endParaRPr lang="en-US" dirty="0" smtClean="0"/>
          </a:p>
          <a:p>
            <a:pPr marL="457200" lvl="1" indent="0">
              <a:buFont typeface="Arial" charset="0"/>
              <a:buNone/>
            </a:pPr>
            <a:endParaRPr lang="en-US" dirty="0" smtClean="0"/>
          </a:p>
          <a:p>
            <a:pPr lvl="1"/>
            <a:endParaRPr lang="en-US" dirty="0" smtClean="0"/>
          </a:p>
          <a:p>
            <a:endParaRPr lang="en-US" dirty="0"/>
          </a:p>
        </p:txBody>
      </p:sp>
      <p:sp>
        <p:nvSpPr>
          <p:cNvPr id="4" name="Slide Number Placeholder 3"/>
          <p:cNvSpPr>
            <a:spLocks noGrp="1"/>
          </p:cNvSpPr>
          <p:nvPr>
            <p:ph type="sldNum" sz="quarter" idx="10"/>
          </p:nvPr>
        </p:nvSpPr>
        <p:spPr/>
        <p:txBody>
          <a:bodyPr/>
          <a:lstStyle/>
          <a:p>
            <a:fld id="{770F8BEE-6960-4F90-B041-7217691A011E}" type="slidenum">
              <a:rPr lang="en-US" smtClean="0"/>
              <a:t>2</a:t>
            </a:fld>
            <a:endParaRPr lang="en-US"/>
          </a:p>
        </p:txBody>
      </p:sp>
    </p:spTree>
    <p:extLst>
      <p:ext uri="{BB962C8B-B14F-4D97-AF65-F5344CB8AC3E}">
        <p14:creationId xmlns:p14="http://schemas.microsoft.com/office/powerpoint/2010/main" val="33247145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There are also new handouts for the Physical Activities and Shopping at Farmers’ Markets.</a:t>
            </a:r>
          </a:p>
        </p:txBody>
      </p:sp>
      <p:sp>
        <p:nvSpPr>
          <p:cNvPr id="4" name="Slide Number Placeholder 3"/>
          <p:cNvSpPr>
            <a:spLocks noGrp="1"/>
          </p:cNvSpPr>
          <p:nvPr>
            <p:ph type="sldNum" sz="quarter" idx="10"/>
          </p:nvPr>
        </p:nvSpPr>
        <p:spPr/>
        <p:txBody>
          <a:bodyPr/>
          <a:lstStyle/>
          <a:p>
            <a:fld id="{770F8BEE-6960-4F90-B041-7217691A011E}" type="slidenum">
              <a:rPr lang="en-US" smtClean="0"/>
              <a:t>20</a:t>
            </a:fld>
            <a:endParaRPr lang="en-US"/>
          </a:p>
        </p:txBody>
      </p:sp>
    </p:spTree>
    <p:extLst>
      <p:ext uri="{BB962C8B-B14F-4D97-AF65-F5344CB8AC3E}">
        <p14:creationId xmlns:p14="http://schemas.microsoft.com/office/powerpoint/2010/main" val="36573473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As with the previous version of the curriculum, each lesson has 3 content visuals that you will use while you teach most of the lesson.</a:t>
            </a:r>
          </a:p>
          <a:p>
            <a:r>
              <a:rPr lang="en-US" baseline="0" dirty="0" smtClean="0"/>
              <a:t>As was mentioned with the physical activity updates, you’ll use the physical activity visuals to lead that part of the class.</a:t>
            </a:r>
          </a:p>
        </p:txBody>
      </p:sp>
      <p:sp>
        <p:nvSpPr>
          <p:cNvPr id="4" name="Slide Number Placeholder 3"/>
          <p:cNvSpPr>
            <a:spLocks noGrp="1"/>
          </p:cNvSpPr>
          <p:nvPr>
            <p:ph type="sldNum" sz="quarter" idx="10"/>
          </p:nvPr>
        </p:nvSpPr>
        <p:spPr/>
        <p:txBody>
          <a:bodyPr/>
          <a:lstStyle/>
          <a:p>
            <a:fld id="{770F8BEE-6960-4F90-B041-7217691A011E}" type="slidenum">
              <a:rPr lang="en-US" smtClean="0"/>
              <a:t>21</a:t>
            </a:fld>
            <a:endParaRPr lang="en-US"/>
          </a:p>
        </p:txBody>
      </p:sp>
    </p:spTree>
    <p:extLst>
      <p:ext uri="{BB962C8B-B14F-4D97-AF65-F5344CB8AC3E}">
        <p14:creationId xmlns:p14="http://schemas.microsoft.com/office/powerpoint/2010/main" val="39235172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i="0" kern="1200" dirty="0" smtClean="0">
                <a:solidFill>
                  <a:schemeClr val="tx1"/>
                </a:solidFill>
                <a:effectLst/>
                <a:latin typeface="+mn-lt"/>
                <a:ea typeface="+mn-ea"/>
                <a:cs typeface="+mn-cs"/>
              </a:rPr>
              <a:t>One of the things that we thought was important to include in this revision was the ability for you to tailor your lessons for your target audience.  These changes include new photos – we included various ethnicities, body sizes, and ages in the photos.  </a:t>
            </a:r>
          </a:p>
          <a:p>
            <a:pPr marL="171450" indent="-171450">
              <a:buFont typeface="Arial" panose="020B0604020202020204" pitchFamily="34" charset="0"/>
              <a:buChar char="•"/>
            </a:pPr>
            <a:r>
              <a:rPr lang="en-US" sz="1200" i="0" kern="1200" dirty="0" smtClean="0">
                <a:solidFill>
                  <a:schemeClr val="tx1"/>
                </a:solidFill>
                <a:effectLst/>
                <a:latin typeface="+mn-lt"/>
                <a:ea typeface="+mn-ea"/>
                <a:cs typeface="+mn-cs"/>
              </a:rPr>
              <a:t>The paperwork section is brief within the lesson plans and guides you to do paperwork appropriate for their program.  </a:t>
            </a:r>
          </a:p>
          <a:p>
            <a:pPr marL="171450" indent="-171450">
              <a:buFont typeface="Arial" panose="020B0604020202020204" pitchFamily="34" charset="0"/>
              <a:buChar char="•"/>
            </a:pPr>
            <a:r>
              <a:rPr lang="en-US" sz="1200" i="0" kern="1200" dirty="0" smtClean="0">
                <a:solidFill>
                  <a:schemeClr val="tx1"/>
                </a:solidFill>
                <a:effectLst/>
                <a:latin typeface="+mn-lt"/>
                <a:ea typeface="+mn-ea"/>
                <a:cs typeface="+mn-cs"/>
              </a:rPr>
              <a:t>We recognize that some programs use our curriculum with groups of people that don’t have children.  So each section that involves parenting tips guides the educator to skip these sections if they have classes of people that don’t have children living in the home. </a:t>
            </a:r>
          </a:p>
          <a:p>
            <a:pPr marL="171450" indent="-171450">
              <a:buFont typeface="Arial" panose="020B0604020202020204" pitchFamily="34" charset="0"/>
              <a:buChar char="•"/>
            </a:pPr>
            <a:r>
              <a:rPr lang="en-US" sz="1200" i="0" kern="1200" dirty="0" smtClean="0">
                <a:solidFill>
                  <a:schemeClr val="tx1"/>
                </a:solidFill>
                <a:effectLst/>
                <a:latin typeface="+mn-lt"/>
                <a:ea typeface="+mn-ea"/>
                <a:cs typeface="+mn-cs"/>
              </a:rPr>
              <a:t>Finally, there are additional activities which can be used instead of the paperwork segments and/or parenting tips if you have time.</a:t>
            </a:r>
            <a:endParaRPr lang="en-US" i="0" dirty="0"/>
          </a:p>
        </p:txBody>
      </p:sp>
      <p:sp>
        <p:nvSpPr>
          <p:cNvPr id="4" name="Slide Number Placeholder 3"/>
          <p:cNvSpPr>
            <a:spLocks noGrp="1"/>
          </p:cNvSpPr>
          <p:nvPr>
            <p:ph type="sldNum" sz="quarter" idx="10"/>
          </p:nvPr>
        </p:nvSpPr>
        <p:spPr/>
        <p:txBody>
          <a:bodyPr/>
          <a:lstStyle/>
          <a:p>
            <a:fld id="{770F8BEE-6960-4F90-B041-7217691A011E}" type="slidenum">
              <a:rPr lang="en-US" smtClean="0"/>
              <a:t>22</a:t>
            </a:fld>
            <a:endParaRPr lang="en-US"/>
          </a:p>
        </p:txBody>
      </p:sp>
    </p:spTree>
    <p:extLst>
      <p:ext uri="{BB962C8B-B14F-4D97-AF65-F5344CB8AC3E}">
        <p14:creationId xmlns:p14="http://schemas.microsoft.com/office/powerpoint/2010/main" val="20480908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 been working with a tech</a:t>
            </a:r>
            <a:r>
              <a:rPr lang="en-US" baseline="0" dirty="0" smtClean="0"/>
              <a:t> company to develop an app that will go along with ESBA.  The app is free and includes:</a:t>
            </a:r>
          </a:p>
          <a:p>
            <a:pPr marL="171450" indent="-171450">
              <a:buFont typeface="Arial" charset="0"/>
              <a:buChar char="•"/>
            </a:pPr>
            <a:r>
              <a:rPr lang="en-US" baseline="0" dirty="0" smtClean="0"/>
              <a:t>All ESBA recipes</a:t>
            </a:r>
          </a:p>
          <a:p>
            <a:pPr marL="171450" indent="-171450">
              <a:buFont typeface="Arial" charset="0"/>
              <a:buChar char="•"/>
            </a:pPr>
            <a:r>
              <a:rPr lang="en-US" baseline="0" dirty="0" smtClean="0"/>
              <a:t>All the new physical activities to make it easier for participants to practice activities.</a:t>
            </a:r>
          </a:p>
          <a:p>
            <a:pPr marL="171450" indent="-171450">
              <a:buFont typeface="Arial" charset="0"/>
              <a:buChar char="•"/>
            </a:pPr>
            <a:r>
              <a:rPr lang="en-US" baseline="0" dirty="0" smtClean="0"/>
              <a:t>A physical activity tracker that includes a step tracker, if the phone has that capability (the app can count the number of steps the participants takes in a day).</a:t>
            </a:r>
          </a:p>
          <a:p>
            <a:pPr marL="171450" indent="-171450">
              <a:buFont typeface="Arial" charset="0"/>
              <a:buChar char="•"/>
            </a:pPr>
            <a:endParaRPr lang="en-US" dirty="0" smtClean="0"/>
          </a:p>
          <a:p>
            <a:pPr marL="171450" indent="-171450">
              <a:buFont typeface="Arial" charset="0"/>
              <a:buChar char="•"/>
            </a:pPr>
            <a:r>
              <a:rPr lang="en-US" dirty="0" smtClean="0"/>
              <a:t>The app is introduced</a:t>
            </a:r>
            <a:r>
              <a:rPr lang="en-US" baseline="0" dirty="0" smtClean="0"/>
              <a:t> in Lesson 1 and used in all other lessons. The script and instructions are written into the lesson plans to help the educator walk participants through the different features of the app.</a:t>
            </a:r>
          </a:p>
          <a:p>
            <a:pPr marL="171450" indent="-171450">
              <a:buFont typeface="Arial" charset="0"/>
              <a:buChar char="•"/>
            </a:pPr>
            <a:endParaRPr lang="en-US" baseline="0" dirty="0" smtClean="0"/>
          </a:p>
          <a:p>
            <a:pPr marL="171450" indent="-171450">
              <a:buFont typeface="Arial" charset="0"/>
              <a:buChar char="•"/>
            </a:pPr>
            <a:r>
              <a:rPr lang="en-US" baseline="0" dirty="0" smtClean="0"/>
              <a:t>Please download and begin using the app (if you haven’t already), as you will need to be very familiar with how the app works by the time of your 1</a:t>
            </a:r>
            <a:r>
              <a:rPr lang="en-US" baseline="30000" dirty="0" smtClean="0"/>
              <a:t>st</a:t>
            </a:r>
            <a:r>
              <a:rPr lang="en-US" baseline="0" dirty="0" smtClean="0"/>
              <a:t> class using the revised lesson plans. </a:t>
            </a:r>
            <a:endParaRPr lang="en-US" dirty="0"/>
          </a:p>
        </p:txBody>
      </p:sp>
      <p:sp>
        <p:nvSpPr>
          <p:cNvPr id="4" name="Slide Number Placeholder 3"/>
          <p:cNvSpPr>
            <a:spLocks noGrp="1"/>
          </p:cNvSpPr>
          <p:nvPr>
            <p:ph type="sldNum" sz="quarter" idx="10"/>
          </p:nvPr>
        </p:nvSpPr>
        <p:spPr/>
        <p:txBody>
          <a:bodyPr/>
          <a:lstStyle/>
          <a:p>
            <a:fld id="{770F8BEE-6960-4F90-B041-7217691A011E}" type="slidenum">
              <a:rPr lang="en-US" smtClean="0"/>
              <a:t>23</a:t>
            </a:fld>
            <a:endParaRPr lang="en-US"/>
          </a:p>
        </p:txBody>
      </p:sp>
    </p:spTree>
    <p:extLst>
      <p:ext uri="{BB962C8B-B14F-4D97-AF65-F5344CB8AC3E}">
        <p14:creationId xmlns:p14="http://schemas.microsoft.com/office/powerpoint/2010/main" val="3329363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There</a:t>
            </a:r>
            <a:r>
              <a:rPr lang="en-US" baseline="0" dirty="0" smtClean="0"/>
              <a:t> is also a brand new, redesigned website. The website has many materials which will be helpful for you to prepare for class. It has:</a:t>
            </a:r>
          </a:p>
          <a:p>
            <a:pPr marL="171450" indent="-171450">
              <a:buFont typeface="Arial" panose="020B0604020202020204" pitchFamily="34" charset="0"/>
              <a:buChar char="•"/>
            </a:pPr>
            <a:r>
              <a:rPr lang="en-US" baseline="0" dirty="0" smtClean="0"/>
              <a:t>Videos of how to do and teach all the physical activities</a:t>
            </a:r>
          </a:p>
          <a:p>
            <a:pPr marL="171450" indent="-171450">
              <a:buFont typeface="Arial" panose="020B0604020202020204" pitchFamily="34" charset="0"/>
              <a:buChar char="•"/>
            </a:pPr>
            <a:r>
              <a:rPr lang="en-US" baseline="0" dirty="0" smtClean="0"/>
              <a:t>Music suggestions for physical activity</a:t>
            </a:r>
          </a:p>
          <a:p>
            <a:pPr marL="171450" indent="-171450">
              <a:buFont typeface="Arial" panose="020B0604020202020204" pitchFamily="34" charset="0"/>
              <a:buChar char="•"/>
            </a:pPr>
            <a:r>
              <a:rPr lang="en-US" baseline="0" dirty="0" err="1" smtClean="0"/>
              <a:t>MyPlate</a:t>
            </a:r>
            <a:r>
              <a:rPr lang="en-US" baseline="0" dirty="0" smtClean="0"/>
              <a:t> posters to print and use in class</a:t>
            </a:r>
          </a:p>
          <a:p>
            <a:pPr marL="171450" indent="-171450">
              <a:buFont typeface="Arial" panose="020B0604020202020204" pitchFamily="34" charset="0"/>
              <a:buChar char="•"/>
            </a:pPr>
            <a:r>
              <a:rPr lang="en-US" baseline="0" dirty="0" smtClean="0"/>
              <a:t>Recipes</a:t>
            </a:r>
          </a:p>
          <a:p>
            <a:pPr marL="171450" indent="-171450">
              <a:buFont typeface="Arial" panose="020B0604020202020204" pitchFamily="34" charset="0"/>
              <a:buChar char="•"/>
            </a:pPr>
            <a:r>
              <a:rPr lang="en-US" baseline="0" dirty="0" smtClean="0"/>
              <a:t>Food models and pictures you can print</a:t>
            </a:r>
          </a:p>
          <a:p>
            <a:pPr marL="171450" indent="-171450">
              <a:buFont typeface="Arial" panose="020B0604020202020204" pitchFamily="34" charset="0"/>
              <a:buChar char="•"/>
            </a:pPr>
            <a:r>
              <a:rPr lang="en-US" baseline="0" dirty="0" smtClean="0"/>
              <a:t>A graduation certificate template</a:t>
            </a:r>
          </a:p>
          <a:p>
            <a:pPr marL="171450" indent="-171450">
              <a:buFont typeface="Arial" panose="020B0604020202020204" pitchFamily="34" charset="0"/>
              <a:buChar char="•"/>
            </a:pPr>
            <a:r>
              <a:rPr lang="en-US" baseline="0" dirty="0" smtClean="0"/>
              <a:t>Posters to help you create a welcoming environment</a:t>
            </a:r>
          </a:p>
          <a:p>
            <a:pPr marL="171450" indent="-171450">
              <a:buFont typeface="Arial" panose="020B0604020202020204" pitchFamily="34" charset="0"/>
              <a:buChar char="•"/>
            </a:pPr>
            <a:r>
              <a:rPr lang="en-US" baseline="0" dirty="0" smtClean="0"/>
              <a:t>And more!</a:t>
            </a:r>
          </a:p>
          <a:p>
            <a:endParaRPr lang="en-US" dirty="0"/>
          </a:p>
        </p:txBody>
      </p:sp>
      <p:sp>
        <p:nvSpPr>
          <p:cNvPr id="4" name="Slide Number Placeholder 3"/>
          <p:cNvSpPr>
            <a:spLocks noGrp="1"/>
          </p:cNvSpPr>
          <p:nvPr>
            <p:ph type="sldNum" sz="quarter" idx="10"/>
          </p:nvPr>
        </p:nvSpPr>
        <p:spPr/>
        <p:txBody>
          <a:bodyPr/>
          <a:lstStyle/>
          <a:p>
            <a:fld id="{770F8BEE-6960-4F90-B041-7217691A011E}" type="slidenum">
              <a:rPr lang="en-US" smtClean="0"/>
              <a:t>24</a:t>
            </a:fld>
            <a:endParaRPr lang="en-US"/>
          </a:p>
        </p:txBody>
      </p:sp>
    </p:spTree>
    <p:extLst>
      <p:ext uri="{BB962C8B-B14F-4D97-AF65-F5344CB8AC3E}">
        <p14:creationId xmlns:p14="http://schemas.microsoft.com/office/powerpoint/2010/main" val="42638030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questions do you have?</a:t>
            </a:r>
            <a:endParaRPr lang="en-US" dirty="0"/>
          </a:p>
        </p:txBody>
      </p:sp>
      <p:sp>
        <p:nvSpPr>
          <p:cNvPr id="4" name="Slide Number Placeholder 3"/>
          <p:cNvSpPr>
            <a:spLocks noGrp="1"/>
          </p:cNvSpPr>
          <p:nvPr>
            <p:ph type="sldNum" sz="quarter" idx="10"/>
          </p:nvPr>
        </p:nvSpPr>
        <p:spPr/>
        <p:txBody>
          <a:bodyPr/>
          <a:lstStyle/>
          <a:p>
            <a:fld id="{770F8BEE-6960-4F90-B041-7217691A011E}" type="slidenum">
              <a:rPr lang="en-US" smtClean="0"/>
              <a:t>25</a:t>
            </a:fld>
            <a:endParaRPr lang="en-US"/>
          </a:p>
        </p:txBody>
      </p:sp>
    </p:spTree>
    <p:extLst>
      <p:ext uri="{BB962C8B-B14F-4D97-AF65-F5344CB8AC3E}">
        <p14:creationId xmlns:p14="http://schemas.microsoft.com/office/powerpoint/2010/main" val="6052023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charset="0"/>
              <a:buChar char="•"/>
              <a:tabLst/>
              <a:defRPr/>
            </a:pPr>
            <a:r>
              <a:rPr lang="en-US" baseline="0" dirty="0" smtClean="0"/>
              <a:t>Nutrition and physical activity content in the lessons are still based on national recommendations and the latest research.</a:t>
            </a:r>
          </a:p>
          <a:p>
            <a:pPr marL="171450" marR="0" lvl="0" indent="-171450" algn="l" defTabSz="914400" rtl="0" eaLnBrk="1" fontAlgn="auto" latinLnBrk="0" hangingPunct="1">
              <a:lnSpc>
                <a:spcPct val="100000"/>
              </a:lnSpc>
              <a:spcBef>
                <a:spcPts val="0"/>
              </a:spcBef>
              <a:spcAft>
                <a:spcPts val="0"/>
              </a:spcAft>
              <a:buClrTx/>
              <a:buSzTx/>
              <a:buFont typeface="Arial" charset="0"/>
              <a:buChar char="•"/>
              <a:tabLst/>
              <a:defRPr/>
            </a:pPr>
            <a:endParaRPr lang="en-US" baseline="0" dirty="0" smtClean="0"/>
          </a:p>
          <a:p>
            <a:pPr marL="171450" indent="-171450">
              <a:buFont typeface="Arial" charset="0"/>
              <a:buChar char="•"/>
            </a:pPr>
            <a:r>
              <a:rPr lang="en-US" baseline="0" dirty="0" smtClean="0"/>
              <a:t>Lesson plans continue to be focused on the learner, with lots of opportunities for hands-on activities. </a:t>
            </a:r>
          </a:p>
          <a:p>
            <a:pPr marL="171450" indent="-171450">
              <a:buFont typeface="Arial" charset="0"/>
              <a:buChar char="•"/>
            </a:pPr>
            <a:endParaRPr lang="en-US" baseline="0" dirty="0" smtClean="0"/>
          </a:p>
          <a:p>
            <a:pPr marL="171450" indent="-171450">
              <a:buFont typeface="Arial" charset="0"/>
              <a:buChar char="•"/>
            </a:pPr>
            <a:r>
              <a:rPr lang="en-US" baseline="0" dirty="0" smtClean="0"/>
              <a:t>The curriculum is still designed to be taught in a series of lessons but now has 9 lessons instead of 8. A new Welcome lesson has been added. We’ll talk about this in more detail in a minute.</a:t>
            </a:r>
          </a:p>
          <a:p>
            <a:pPr marL="171450" indent="-171450">
              <a:buFont typeface="Arial" charset="0"/>
              <a:buChar char="•"/>
            </a:pPr>
            <a:endParaRPr lang="en-US" baseline="0" dirty="0" smtClean="0"/>
          </a:p>
          <a:p>
            <a:pPr marL="171450" indent="-171450">
              <a:buFont typeface="Arial" charset="0"/>
              <a:buChar char="•"/>
            </a:pPr>
            <a:r>
              <a:rPr lang="en-US" baseline="0" dirty="0" smtClean="0"/>
              <a:t>The curriculum also still contains many of the same lesson topics.</a:t>
            </a:r>
          </a:p>
          <a:p>
            <a:pPr marL="171450" indent="-171450">
              <a:buFont typeface="Arial" charset="0"/>
              <a:buChar char="•"/>
            </a:pPr>
            <a:endParaRPr lang="en-US" baseline="0" dirty="0" smtClean="0"/>
          </a:p>
          <a:p>
            <a:pPr marL="171450" indent="-171450">
              <a:buFont typeface="Arial" charset="0"/>
              <a:buChar char="•"/>
            </a:pPr>
            <a:r>
              <a:rPr lang="en-US" baseline="0" dirty="0" smtClean="0"/>
              <a:t>There are still printed materials (visuals, worksheets, and handouts) to go with every lesson, but they have been updated to reflect updated lesson content and given a more modern look. </a:t>
            </a:r>
          </a:p>
          <a:p>
            <a:pPr marL="171450" indent="-171450">
              <a:buFont typeface="Arial" charset="0"/>
              <a:buChar char="•"/>
            </a:pPr>
            <a:r>
              <a:rPr lang="en-US" baseline="0" dirty="0" smtClean="0"/>
              <a:t>There are also still enhancements for each lesson, but these have been improved based on educator feedback.</a:t>
            </a:r>
            <a:endParaRPr lang="en-US" dirty="0" smtClean="0"/>
          </a:p>
          <a:p>
            <a:pPr lvl="1"/>
            <a:endParaRPr lang="en-US" dirty="0" smtClean="0"/>
          </a:p>
          <a:p>
            <a:endParaRPr lang="en-US" dirty="0"/>
          </a:p>
        </p:txBody>
      </p:sp>
      <p:sp>
        <p:nvSpPr>
          <p:cNvPr id="4" name="Slide Number Placeholder 3"/>
          <p:cNvSpPr>
            <a:spLocks noGrp="1"/>
          </p:cNvSpPr>
          <p:nvPr>
            <p:ph type="sldNum" sz="quarter" idx="10"/>
          </p:nvPr>
        </p:nvSpPr>
        <p:spPr/>
        <p:txBody>
          <a:bodyPr/>
          <a:lstStyle/>
          <a:p>
            <a:fld id="{770F8BEE-6960-4F90-B041-7217691A011E}" type="slidenum">
              <a:rPr lang="en-US" smtClean="0"/>
              <a:t>3</a:t>
            </a:fld>
            <a:endParaRPr lang="en-US"/>
          </a:p>
        </p:txBody>
      </p:sp>
    </p:spTree>
    <p:extLst>
      <p:ext uri="{BB962C8B-B14F-4D97-AF65-F5344CB8AC3E}">
        <p14:creationId xmlns:p14="http://schemas.microsoft.com/office/powerpoint/2010/main" val="221020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dirty="0" smtClean="0"/>
              <a:t>One of the first things you will notice about the new curriculum is that it has a fresh and modern look. There are new photos, an updated format, and a new</a:t>
            </a:r>
            <a:r>
              <a:rPr lang="en-US" baseline="0" dirty="0" smtClean="0"/>
              <a:t> logo. </a:t>
            </a:r>
          </a:p>
          <a:p>
            <a:pPr marL="171450" indent="-171450">
              <a:buFont typeface="Arial" charset="0"/>
              <a:buChar char="•"/>
            </a:pPr>
            <a:r>
              <a:rPr lang="en-US" baseline="0" dirty="0" smtClean="0"/>
              <a:t>We also have new aprons (shown here).</a:t>
            </a:r>
            <a:endParaRPr lang="en-US" dirty="0" smtClean="0"/>
          </a:p>
          <a:p>
            <a:endParaRPr lang="en-US" dirty="0"/>
          </a:p>
        </p:txBody>
      </p:sp>
      <p:sp>
        <p:nvSpPr>
          <p:cNvPr id="4" name="Slide Number Placeholder 3"/>
          <p:cNvSpPr>
            <a:spLocks noGrp="1"/>
          </p:cNvSpPr>
          <p:nvPr>
            <p:ph type="sldNum" sz="quarter" idx="10"/>
          </p:nvPr>
        </p:nvSpPr>
        <p:spPr/>
        <p:txBody>
          <a:bodyPr/>
          <a:lstStyle/>
          <a:p>
            <a:fld id="{770F8BEE-6960-4F90-B041-7217691A011E}" type="slidenum">
              <a:rPr lang="en-US" smtClean="0"/>
              <a:t>4</a:t>
            </a:fld>
            <a:endParaRPr lang="en-US"/>
          </a:p>
        </p:txBody>
      </p:sp>
    </p:spTree>
    <p:extLst>
      <p:ext uri="{BB962C8B-B14F-4D97-AF65-F5344CB8AC3E}">
        <p14:creationId xmlns:p14="http://schemas.microsoft.com/office/powerpoint/2010/main" val="33247145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sz="1100" baseline="0" dirty="0" smtClean="0"/>
              <a:t>Another thing you will notice right away is that there’s a new lesson. Some educators let the authors know it was hard to build strong relationships with new participants and keep them excited about the lessons when the original lesson 1 was full of paperwork.</a:t>
            </a:r>
          </a:p>
          <a:p>
            <a:pPr marL="171450" indent="-171450">
              <a:buFont typeface="Arial" charset="0"/>
              <a:buChar char="•"/>
            </a:pPr>
            <a:r>
              <a:rPr lang="en-US" sz="1100" baseline="0" dirty="0" smtClean="0"/>
              <a:t>The new lesson 1 will help you introduce the lessons and build a stronger bond with participants. The paperwork is now split between lessons 1 and 2, so there is less to complete at the first lesson.</a:t>
            </a:r>
          </a:p>
          <a:p>
            <a:pPr marL="171450" indent="-171450">
              <a:buFont typeface="Arial" charset="0"/>
              <a:buChar char="•"/>
            </a:pPr>
            <a:r>
              <a:rPr lang="en-US" sz="1100" baseline="0" dirty="0" smtClean="0"/>
              <a:t>The new lesson 1 will: </a:t>
            </a:r>
          </a:p>
          <a:p>
            <a:pPr marL="628650" lvl="1" indent="-171450">
              <a:buFont typeface="Arial" charset="0"/>
              <a:buChar char="•"/>
            </a:pPr>
            <a:r>
              <a:rPr lang="en-US" sz="1100" dirty="0" smtClean="0"/>
              <a:t>Focus on building rapport with participants</a:t>
            </a:r>
          </a:p>
          <a:p>
            <a:pPr marL="628650" lvl="1" indent="-171450">
              <a:buFont typeface="Arial" charset="0"/>
              <a:buChar char="•"/>
            </a:pPr>
            <a:r>
              <a:rPr lang="en-US" sz="1100" dirty="0" smtClean="0"/>
              <a:t>Give participants info about the program and an overview of the lessons</a:t>
            </a:r>
          </a:p>
          <a:p>
            <a:pPr marL="628650" lvl="1" indent="-171450">
              <a:buFont typeface="Arial" charset="0"/>
              <a:buChar char="•"/>
            </a:pPr>
            <a:r>
              <a:rPr lang="en-US" sz="1100" dirty="0" smtClean="0"/>
              <a:t>Include a full food preparation with a popular recipe (Fried Rice with Chicken or Stir-Fried</a:t>
            </a:r>
            <a:r>
              <a:rPr lang="en-US" sz="1100" baseline="0" dirty="0" smtClean="0"/>
              <a:t> Vegetables with Beef, Chicken or Tofu) </a:t>
            </a:r>
            <a:endParaRPr lang="en-US" sz="1100" dirty="0" smtClean="0"/>
          </a:p>
          <a:p>
            <a:pPr marL="628650" marR="0" lvl="1" indent="-171450" algn="l" defTabSz="914400" rtl="0" eaLnBrk="1" fontAlgn="auto" latinLnBrk="0" hangingPunct="1">
              <a:lnSpc>
                <a:spcPct val="100000"/>
              </a:lnSpc>
              <a:spcBef>
                <a:spcPts val="0"/>
              </a:spcBef>
              <a:spcAft>
                <a:spcPts val="0"/>
              </a:spcAft>
              <a:buClrTx/>
              <a:buSzTx/>
              <a:buFont typeface="Arial" charset="0"/>
              <a:buChar char="•"/>
              <a:tabLst/>
              <a:defRPr/>
            </a:pPr>
            <a:r>
              <a:rPr lang="en-US" sz="1100" baseline="0" dirty="0" smtClean="0"/>
              <a:t>Teach and practice knife safety skills</a:t>
            </a:r>
            <a:endParaRPr lang="en-US" sz="1100" dirty="0" smtClean="0"/>
          </a:p>
          <a:p>
            <a:pPr marL="628650" marR="0" lvl="1" indent="-171450" algn="l" defTabSz="914400" rtl="0" eaLnBrk="1" fontAlgn="auto" latinLnBrk="0" hangingPunct="1">
              <a:lnSpc>
                <a:spcPct val="100000"/>
              </a:lnSpc>
              <a:spcBef>
                <a:spcPts val="0"/>
              </a:spcBef>
              <a:spcAft>
                <a:spcPts val="0"/>
              </a:spcAft>
              <a:buClrTx/>
              <a:buSzTx/>
              <a:buFont typeface="Arial" charset="0"/>
              <a:buChar char="•"/>
              <a:tabLst/>
              <a:defRPr/>
            </a:pPr>
            <a:r>
              <a:rPr lang="en-US" sz="1100" dirty="0" smtClean="0"/>
              <a:t>Introduce physical activity segments</a:t>
            </a:r>
            <a:r>
              <a:rPr lang="en-US" sz="1100" baseline="0" dirty="0" smtClean="0"/>
              <a:t> in future lessons. Lesson 1 does not have physical activity.  This is because you haven’t had a chance to tell participants how to dress appropriately for it.  This lesson includes discussion of what to expect and suggestions for what to wear for future lessons.  There is a stretch break in lesson 1 but no other activity in this lesson.</a:t>
            </a:r>
          </a:p>
          <a:p>
            <a:pPr marL="628650" lvl="1" indent="-171450">
              <a:buFont typeface="Arial" charset="0"/>
              <a:buChar char="•"/>
            </a:pPr>
            <a:r>
              <a:rPr lang="en-US" sz="1100" dirty="0" smtClean="0"/>
              <a:t>Paperwork at the end of lesson (demographic information and behavior checklist)</a:t>
            </a:r>
          </a:p>
          <a:p>
            <a:pPr marL="171450" indent="-171450">
              <a:buFont typeface="Arial" charset="0"/>
              <a:buChar char="•"/>
            </a:pPr>
            <a:r>
              <a:rPr lang="en-US" sz="1100" baseline="0" dirty="0" smtClean="0"/>
              <a:t>Updated lesson 2 (Get Moving) will include:</a:t>
            </a:r>
          </a:p>
          <a:p>
            <a:pPr marL="628650" lvl="1" indent="-171450">
              <a:buFont typeface="Arial" charset="0"/>
              <a:buChar char="•"/>
            </a:pPr>
            <a:r>
              <a:rPr lang="en-US" sz="1100" dirty="0" smtClean="0"/>
              <a:t>In-depth information about physical activity</a:t>
            </a:r>
          </a:p>
          <a:p>
            <a:pPr marL="628650" lvl="1" indent="-171450">
              <a:buFont typeface="Arial" charset="0"/>
              <a:buChar char="•"/>
            </a:pPr>
            <a:r>
              <a:rPr lang="en-US" sz="1100" dirty="0" smtClean="0"/>
              <a:t>Explanation and instructions for the physical activity segments</a:t>
            </a:r>
          </a:p>
          <a:p>
            <a:pPr marL="628650" lvl="1" indent="-171450">
              <a:buFont typeface="Arial" charset="0"/>
              <a:buChar char="•"/>
            </a:pPr>
            <a:r>
              <a:rPr lang="en-US" sz="1100" dirty="0" smtClean="0"/>
              <a:t>A</a:t>
            </a:r>
            <a:r>
              <a:rPr lang="en-US" sz="1100" baseline="0" dirty="0" smtClean="0"/>
              <a:t> f</a:t>
            </a:r>
            <a:r>
              <a:rPr lang="en-US" sz="1100" dirty="0" smtClean="0"/>
              <a:t>ull food preparation with one of our popular recipes (Enchilada Casserole or Skillet Lasagna) </a:t>
            </a:r>
          </a:p>
          <a:p>
            <a:pPr marL="628650" lvl="1" indent="-171450">
              <a:buFont typeface="Arial" charset="0"/>
              <a:buChar char="•"/>
            </a:pPr>
            <a:r>
              <a:rPr lang="en-US" sz="1100" dirty="0" smtClean="0"/>
              <a:t>Finish paperwork (24 hour recall)</a:t>
            </a:r>
          </a:p>
          <a:p>
            <a:pPr marL="0" indent="0">
              <a:buFont typeface="Arial" charset="0"/>
              <a:buNone/>
            </a:pPr>
            <a:endParaRPr lang="en-US" baseline="0" dirty="0" smtClean="0"/>
          </a:p>
        </p:txBody>
      </p:sp>
      <p:sp>
        <p:nvSpPr>
          <p:cNvPr id="4" name="Slide Number Placeholder 3"/>
          <p:cNvSpPr>
            <a:spLocks noGrp="1"/>
          </p:cNvSpPr>
          <p:nvPr>
            <p:ph type="sldNum" sz="quarter" idx="10"/>
          </p:nvPr>
        </p:nvSpPr>
        <p:spPr/>
        <p:txBody>
          <a:bodyPr/>
          <a:lstStyle/>
          <a:p>
            <a:fld id="{770F8BEE-6960-4F90-B041-7217691A011E}" type="slidenum">
              <a:rPr lang="en-US" smtClean="0"/>
              <a:t>5</a:t>
            </a:fld>
            <a:endParaRPr lang="en-US"/>
          </a:p>
        </p:txBody>
      </p:sp>
    </p:spTree>
    <p:extLst>
      <p:ext uri="{BB962C8B-B14F-4D97-AF65-F5344CB8AC3E}">
        <p14:creationId xmlns:p14="http://schemas.microsoft.com/office/powerpoint/2010/main" val="10600514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enhancement for lesson 1 is a cutting mat – appropriate because</a:t>
            </a:r>
            <a:r>
              <a:rPr lang="en-US" baseline="0" dirty="0" smtClean="0"/>
              <a:t> we learn and practice knife safety skills in this lesson. </a:t>
            </a:r>
          </a:p>
          <a:p>
            <a:endParaRPr lang="en-US" baseline="0" dirty="0" smtClean="0"/>
          </a:p>
          <a:p>
            <a:r>
              <a:rPr lang="en-US" baseline="0" dirty="0" smtClean="0"/>
              <a:t>The enhancement for lesson 2 is a collapsible water bottle – cleaning instructions are printed right on the water bottle. This bottle collapses flat for easy carrying when it is not being used.</a:t>
            </a:r>
            <a:endParaRPr lang="en-US" dirty="0"/>
          </a:p>
        </p:txBody>
      </p:sp>
      <p:sp>
        <p:nvSpPr>
          <p:cNvPr id="4" name="Slide Number Placeholder 3"/>
          <p:cNvSpPr>
            <a:spLocks noGrp="1"/>
          </p:cNvSpPr>
          <p:nvPr>
            <p:ph type="sldNum" sz="quarter" idx="10"/>
          </p:nvPr>
        </p:nvSpPr>
        <p:spPr/>
        <p:txBody>
          <a:bodyPr/>
          <a:lstStyle/>
          <a:p>
            <a:fld id="{770F8BEE-6960-4F90-B041-7217691A011E}" type="slidenum">
              <a:rPr lang="en-US" smtClean="0"/>
              <a:t>6</a:t>
            </a:fld>
            <a:endParaRPr lang="en-US"/>
          </a:p>
        </p:txBody>
      </p:sp>
    </p:spTree>
    <p:extLst>
      <p:ext uri="{BB962C8B-B14F-4D97-AF65-F5344CB8AC3E}">
        <p14:creationId xmlns:p14="http://schemas.microsoft.com/office/powerpoint/2010/main" val="10036654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charset="0"/>
              <a:buChar char="•"/>
              <a:tabLst/>
              <a:defRPr/>
            </a:pPr>
            <a:r>
              <a:rPr lang="en-US" baseline="0" dirty="0" smtClean="0"/>
              <a:t>The order of Go Lean with Protein and Build Strong Bones has been swapped compared to the original version because:</a:t>
            </a:r>
          </a:p>
          <a:p>
            <a:pPr marL="628650" marR="0" lvl="1" indent="-171450" algn="l" defTabSz="914400" rtl="0" eaLnBrk="1" fontAlgn="auto" latinLnBrk="0" hangingPunct="1">
              <a:lnSpc>
                <a:spcPct val="100000"/>
              </a:lnSpc>
              <a:spcBef>
                <a:spcPts val="0"/>
              </a:spcBef>
              <a:spcAft>
                <a:spcPts val="0"/>
              </a:spcAft>
              <a:buClrTx/>
              <a:buSzTx/>
              <a:buFont typeface="Arial" charset="0"/>
              <a:buChar char="•"/>
              <a:tabLst/>
              <a:defRPr/>
            </a:pPr>
            <a:r>
              <a:rPr lang="en-US" baseline="0" dirty="0" smtClean="0"/>
              <a:t>The order of the food groups is the same as </a:t>
            </a:r>
            <a:r>
              <a:rPr lang="en-US" baseline="0" dirty="0" err="1" smtClean="0"/>
              <a:t>MyPlate</a:t>
            </a:r>
            <a:r>
              <a:rPr lang="en-US" baseline="0" dirty="0" smtClean="0"/>
              <a:t> in the Dietary Guidelines.</a:t>
            </a:r>
          </a:p>
          <a:p>
            <a:pPr marL="628650" marR="0" lvl="1" indent="-171450" algn="l" defTabSz="914400" rtl="0" eaLnBrk="1" fontAlgn="auto" latinLnBrk="0" hangingPunct="1">
              <a:lnSpc>
                <a:spcPct val="100000"/>
              </a:lnSpc>
              <a:spcBef>
                <a:spcPts val="0"/>
              </a:spcBef>
              <a:spcAft>
                <a:spcPts val="0"/>
              </a:spcAft>
              <a:buClrTx/>
              <a:buSzTx/>
              <a:buFont typeface="Arial" charset="0"/>
              <a:buChar char="•"/>
              <a:tabLst/>
              <a:defRPr/>
            </a:pPr>
            <a:r>
              <a:rPr lang="en-US" baseline="0" dirty="0" smtClean="0"/>
              <a:t>Go Lean with Protein is where we introduce food safety. This is very important for both dairy and meat products. Putting Go Lean with Protein first introduces these important concepts before talking about dairy foods.</a:t>
            </a:r>
            <a:endParaRPr lang="en-US" dirty="0" smtClean="0"/>
          </a:p>
          <a:p>
            <a:pPr lvl="1"/>
            <a:endParaRPr lang="en-US" dirty="0" smtClean="0"/>
          </a:p>
          <a:p>
            <a:endParaRPr lang="en-US" dirty="0"/>
          </a:p>
        </p:txBody>
      </p:sp>
      <p:sp>
        <p:nvSpPr>
          <p:cNvPr id="4" name="Slide Number Placeholder 3"/>
          <p:cNvSpPr>
            <a:spLocks noGrp="1"/>
          </p:cNvSpPr>
          <p:nvPr>
            <p:ph type="sldNum" sz="quarter" idx="10"/>
          </p:nvPr>
        </p:nvSpPr>
        <p:spPr/>
        <p:txBody>
          <a:bodyPr/>
          <a:lstStyle/>
          <a:p>
            <a:fld id="{770F8BEE-6960-4F90-B041-7217691A011E}" type="slidenum">
              <a:rPr lang="en-US" smtClean="0"/>
              <a:t>7</a:t>
            </a:fld>
            <a:endParaRPr lang="en-US"/>
          </a:p>
        </p:txBody>
      </p:sp>
    </p:spTree>
    <p:extLst>
      <p:ext uri="{BB962C8B-B14F-4D97-AF65-F5344CB8AC3E}">
        <p14:creationId xmlns:p14="http://schemas.microsoft.com/office/powerpoint/2010/main" val="39537835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lesson plans are formatted differently than the previous version</a:t>
            </a:r>
            <a:r>
              <a:rPr lang="en-US" baseline="0" dirty="0" smtClean="0"/>
              <a:t>s of the curriculum: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Overall outline (anchor, add, apply, away) is on the left hand side of the page.</a:t>
            </a:r>
          </a:p>
          <a:p>
            <a:pPr marL="171450" indent="-171450">
              <a:buFont typeface="Arial" panose="020B0604020202020204" pitchFamily="34" charset="0"/>
              <a:buChar char="•"/>
            </a:pPr>
            <a:r>
              <a:rPr lang="en-US" baseline="0" dirty="0" smtClean="0"/>
              <a:t>Script and instructions are clearly separated – instructions are in gray boxes, and the script is italicized.</a:t>
            </a:r>
          </a:p>
          <a:p>
            <a:pPr marL="171450" indent="-171450">
              <a:buFont typeface="Arial" panose="020B0604020202020204" pitchFamily="34" charset="0"/>
              <a:buChar char="•"/>
            </a:pPr>
            <a:r>
              <a:rPr lang="en-US" baseline="0" dirty="0" smtClean="0"/>
              <a:t>Notes for the educator are on the right hand side of the page.</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Lesson plans also contain a lot more detail than the previous version of the curriculum. This is to make the lesson easier to follow and teach.</a:t>
            </a:r>
          </a:p>
          <a:p>
            <a:pPr marL="171450" indent="-171450">
              <a:buFont typeface="Arial" panose="020B0604020202020204" pitchFamily="34" charset="0"/>
              <a:buChar char="•"/>
            </a:pPr>
            <a:endParaRPr lang="en-US" b="1" i="1" dirty="0"/>
          </a:p>
        </p:txBody>
      </p:sp>
      <p:sp>
        <p:nvSpPr>
          <p:cNvPr id="4" name="Slide Number Placeholder 3"/>
          <p:cNvSpPr>
            <a:spLocks noGrp="1"/>
          </p:cNvSpPr>
          <p:nvPr>
            <p:ph type="sldNum" sz="quarter" idx="10"/>
          </p:nvPr>
        </p:nvSpPr>
        <p:spPr/>
        <p:txBody>
          <a:bodyPr/>
          <a:lstStyle/>
          <a:p>
            <a:fld id="{770F8BEE-6960-4F90-B041-7217691A011E}" type="slidenum">
              <a:rPr lang="en-US" smtClean="0"/>
              <a:t>8</a:t>
            </a:fld>
            <a:endParaRPr lang="en-US"/>
          </a:p>
        </p:txBody>
      </p:sp>
    </p:spTree>
    <p:extLst>
      <p:ext uri="{BB962C8B-B14F-4D97-AF65-F5344CB8AC3E}">
        <p14:creationId xmlns:p14="http://schemas.microsoft.com/office/powerpoint/2010/main" val="28906372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 added a </a:t>
            </a:r>
            <a:r>
              <a:rPr lang="en-US" baseline="0" dirty="0" smtClean="0"/>
              <a:t>Table of Contents </a:t>
            </a:r>
            <a:r>
              <a:rPr lang="en-US" dirty="0" smtClean="0"/>
              <a:t>to the beginning of the lesson</a:t>
            </a:r>
            <a:r>
              <a:rPr lang="en-US" baseline="0" dirty="0" smtClean="0"/>
              <a:t> and a Table of Contents for the FYI.  These are intended to help you find specific sections quickly.</a:t>
            </a:r>
            <a:endParaRPr lang="en-US" dirty="0"/>
          </a:p>
        </p:txBody>
      </p:sp>
      <p:sp>
        <p:nvSpPr>
          <p:cNvPr id="4" name="Slide Number Placeholder 3"/>
          <p:cNvSpPr>
            <a:spLocks noGrp="1"/>
          </p:cNvSpPr>
          <p:nvPr>
            <p:ph type="sldNum" sz="quarter" idx="10"/>
          </p:nvPr>
        </p:nvSpPr>
        <p:spPr/>
        <p:txBody>
          <a:bodyPr/>
          <a:lstStyle/>
          <a:p>
            <a:fld id="{770F8BEE-6960-4F90-B041-7217691A011E}" type="slidenum">
              <a:rPr lang="en-US" smtClean="0"/>
              <a:t>9</a:t>
            </a:fld>
            <a:endParaRPr lang="en-US"/>
          </a:p>
        </p:txBody>
      </p:sp>
    </p:spTree>
    <p:extLst>
      <p:ext uri="{BB962C8B-B14F-4D97-AF65-F5344CB8AC3E}">
        <p14:creationId xmlns:p14="http://schemas.microsoft.com/office/powerpoint/2010/main" val="2751233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rgbClr val="C72F2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97C24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224926D-F68F-454D-ACE3-C1C86D1D2D2F}" type="datetimeFigureOut">
              <a:rPr lang="en-US" smtClean="0"/>
              <a:t>9/6/2017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C33F94-1049-44B2-BFC1-28F231A5108F}" type="slidenum">
              <a:rPr lang="en-US" smtClean="0"/>
              <a:t>‹#›</a:t>
            </a:fld>
            <a:endParaRPr lang="en-US"/>
          </a:p>
        </p:txBody>
      </p:sp>
    </p:spTree>
    <p:extLst>
      <p:ext uri="{BB962C8B-B14F-4D97-AF65-F5344CB8AC3E}">
        <p14:creationId xmlns:p14="http://schemas.microsoft.com/office/powerpoint/2010/main" val="658190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24926D-F68F-454D-ACE3-C1C86D1D2D2F}" type="datetimeFigureOut">
              <a:rPr lang="en-US" smtClean="0"/>
              <a:t>9/6/2017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C33F94-1049-44B2-BFC1-28F231A5108F}" type="slidenum">
              <a:rPr lang="en-US" smtClean="0"/>
              <a:t>‹#›</a:t>
            </a:fld>
            <a:endParaRPr lang="en-US"/>
          </a:p>
        </p:txBody>
      </p:sp>
    </p:spTree>
    <p:extLst>
      <p:ext uri="{BB962C8B-B14F-4D97-AF65-F5344CB8AC3E}">
        <p14:creationId xmlns:p14="http://schemas.microsoft.com/office/powerpoint/2010/main" val="16054596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24926D-F68F-454D-ACE3-C1C86D1D2D2F}" type="datetimeFigureOut">
              <a:rPr lang="en-US" smtClean="0"/>
              <a:t>9/6/2017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C33F94-1049-44B2-BFC1-28F231A5108F}" type="slidenum">
              <a:rPr lang="en-US" smtClean="0"/>
              <a:t>‹#›</a:t>
            </a:fld>
            <a:endParaRPr lang="en-US"/>
          </a:p>
        </p:txBody>
      </p:sp>
    </p:spTree>
    <p:extLst>
      <p:ext uri="{BB962C8B-B14F-4D97-AF65-F5344CB8AC3E}">
        <p14:creationId xmlns:p14="http://schemas.microsoft.com/office/powerpoint/2010/main" val="39228761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24926D-F68F-454D-ACE3-C1C86D1D2D2F}" type="datetimeFigureOut">
              <a:rPr lang="en-US" smtClean="0"/>
              <a:t>9/6/2017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C33F94-1049-44B2-BFC1-28F231A5108F}" type="slidenum">
              <a:rPr lang="en-US" smtClean="0"/>
              <a:t>‹#›</a:t>
            </a:fld>
            <a:endParaRPr lang="en-US"/>
          </a:p>
        </p:txBody>
      </p:sp>
    </p:spTree>
    <p:extLst>
      <p:ext uri="{BB962C8B-B14F-4D97-AF65-F5344CB8AC3E}">
        <p14:creationId xmlns:p14="http://schemas.microsoft.com/office/powerpoint/2010/main" val="1828016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4419600"/>
            <a:ext cx="7772400" cy="1362075"/>
          </a:xfrm>
        </p:spPr>
        <p:txBody>
          <a:bodyPr anchor="t"/>
          <a:lstStyle>
            <a:lvl1pPr algn="l">
              <a:defRPr sz="4000" b="1" cap="all">
                <a:solidFill>
                  <a:srgbClr val="C72F2F"/>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97C24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224926D-F68F-454D-ACE3-C1C86D1D2D2F}" type="datetimeFigureOut">
              <a:rPr lang="en-US" smtClean="0"/>
              <a:t>9/6/2017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C33F94-1049-44B2-BFC1-28F231A5108F}" type="slidenum">
              <a:rPr lang="en-US" smtClean="0"/>
              <a:t>‹#›</a:t>
            </a:fld>
            <a:endParaRPr lang="en-US"/>
          </a:p>
        </p:txBody>
      </p:sp>
    </p:spTree>
    <p:extLst>
      <p:ext uri="{BB962C8B-B14F-4D97-AF65-F5344CB8AC3E}">
        <p14:creationId xmlns:p14="http://schemas.microsoft.com/office/powerpoint/2010/main" val="33583838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224926D-F68F-454D-ACE3-C1C86D1D2D2F}" type="datetimeFigureOut">
              <a:rPr lang="en-US" smtClean="0"/>
              <a:t>9/6/2017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C33F94-1049-44B2-BFC1-28F231A5108F}" type="slidenum">
              <a:rPr lang="en-US" smtClean="0"/>
              <a:t>‹#›</a:t>
            </a:fld>
            <a:endParaRPr lang="en-US"/>
          </a:p>
        </p:txBody>
      </p:sp>
    </p:spTree>
    <p:extLst>
      <p:ext uri="{BB962C8B-B14F-4D97-AF65-F5344CB8AC3E}">
        <p14:creationId xmlns:p14="http://schemas.microsoft.com/office/powerpoint/2010/main" val="39386447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224926D-F68F-454D-ACE3-C1C86D1D2D2F}" type="datetimeFigureOut">
              <a:rPr lang="en-US" smtClean="0"/>
              <a:t>9/6/2017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C33F94-1049-44B2-BFC1-28F231A5108F}" type="slidenum">
              <a:rPr lang="en-US" smtClean="0"/>
              <a:t>‹#›</a:t>
            </a:fld>
            <a:endParaRPr lang="en-US"/>
          </a:p>
        </p:txBody>
      </p:sp>
    </p:spTree>
    <p:extLst>
      <p:ext uri="{BB962C8B-B14F-4D97-AF65-F5344CB8AC3E}">
        <p14:creationId xmlns:p14="http://schemas.microsoft.com/office/powerpoint/2010/main" val="2101164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224926D-F68F-454D-ACE3-C1C86D1D2D2F}" type="datetimeFigureOut">
              <a:rPr lang="en-US" smtClean="0"/>
              <a:t>9/6/2017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C33F94-1049-44B2-BFC1-28F231A5108F}" type="slidenum">
              <a:rPr lang="en-US" smtClean="0"/>
              <a:t>‹#›</a:t>
            </a:fld>
            <a:endParaRPr lang="en-US"/>
          </a:p>
        </p:txBody>
      </p:sp>
    </p:spTree>
    <p:extLst>
      <p:ext uri="{BB962C8B-B14F-4D97-AF65-F5344CB8AC3E}">
        <p14:creationId xmlns:p14="http://schemas.microsoft.com/office/powerpoint/2010/main" val="4071782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24926D-F68F-454D-ACE3-C1C86D1D2D2F}" type="datetimeFigureOut">
              <a:rPr lang="en-US" smtClean="0"/>
              <a:t>9/6/2017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DC33F94-1049-44B2-BFC1-28F231A5108F}" type="slidenum">
              <a:rPr lang="en-US" smtClean="0"/>
              <a:t>‹#›</a:t>
            </a:fld>
            <a:endParaRPr lang="en-US"/>
          </a:p>
        </p:txBody>
      </p:sp>
    </p:spTree>
    <p:extLst>
      <p:ext uri="{BB962C8B-B14F-4D97-AF65-F5344CB8AC3E}">
        <p14:creationId xmlns:p14="http://schemas.microsoft.com/office/powerpoint/2010/main" val="23573652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24926D-F68F-454D-ACE3-C1C86D1D2D2F}" type="datetimeFigureOut">
              <a:rPr lang="en-US" smtClean="0"/>
              <a:t>9/6/2017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C33F94-1049-44B2-BFC1-28F231A5108F}" type="slidenum">
              <a:rPr lang="en-US" smtClean="0"/>
              <a:t>‹#›</a:t>
            </a:fld>
            <a:endParaRPr lang="en-US"/>
          </a:p>
        </p:txBody>
      </p:sp>
    </p:spTree>
    <p:extLst>
      <p:ext uri="{BB962C8B-B14F-4D97-AF65-F5344CB8AC3E}">
        <p14:creationId xmlns:p14="http://schemas.microsoft.com/office/powerpoint/2010/main" val="7449755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24926D-F68F-454D-ACE3-C1C86D1D2D2F}" type="datetimeFigureOut">
              <a:rPr lang="en-US" smtClean="0"/>
              <a:t>9/6/2017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C33F94-1049-44B2-BFC1-28F231A5108F}" type="slidenum">
              <a:rPr lang="en-US" smtClean="0"/>
              <a:t>‹#›</a:t>
            </a:fld>
            <a:endParaRPr lang="en-US"/>
          </a:p>
        </p:txBody>
      </p:sp>
    </p:spTree>
    <p:extLst>
      <p:ext uri="{BB962C8B-B14F-4D97-AF65-F5344CB8AC3E}">
        <p14:creationId xmlns:p14="http://schemas.microsoft.com/office/powerpoint/2010/main" val="1059802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24926D-F68F-454D-ACE3-C1C86D1D2D2F}" type="datetimeFigureOut">
              <a:rPr lang="en-US" smtClean="0"/>
              <a:t>9/6/2017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C33F94-1049-44B2-BFC1-28F231A5108F}" type="slidenum">
              <a:rPr lang="en-US" smtClean="0"/>
              <a:t>‹#›</a:t>
            </a:fld>
            <a:endParaRPr lang="en-US"/>
          </a:p>
        </p:txBody>
      </p:sp>
      <p:pic>
        <p:nvPicPr>
          <p:cNvPr id="1026" name="Picture 2" descr="P:\EFNEP and SNAP-Ed\Eating Smart Being Active\2015 dietary guidelines updates\design details\green-bar-with-pattern.jpg"/>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381000" y="228600"/>
            <a:ext cx="73914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P:\EFNEP and SNAP-Ed\Eating Smart Being Active\2015 dietary guidelines updates\logo options\final logo.jpg"/>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7950631" y="258424"/>
            <a:ext cx="884695" cy="1159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2649467"/>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rgbClr val="C72F2F"/>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97C24F"/>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2888" y="2683228"/>
            <a:ext cx="7913512" cy="1234727"/>
          </a:xfrm>
        </p:spPr>
        <p:txBody>
          <a:bodyPr/>
          <a:lstStyle/>
          <a:p>
            <a:pPr algn="ctr"/>
            <a:r>
              <a:rPr lang="en-US" sz="4400" i="1" dirty="0" smtClean="0"/>
              <a:t>Eating Smart • Being Active</a:t>
            </a:r>
            <a:endParaRPr lang="en-US" sz="4400" i="1" dirty="0"/>
          </a:p>
        </p:txBody>
      </p:sp>
      <p:sp>
        <p:nvSpPr>
          <p:cNvPr id="3" name="Subtitle 2"/>
          <p:cNvSpPr>
            <a:spLocks noGrp="1"/>
          </p:cNvSpPr>
          <p:nvPr>
            <p:ph type="subTitle" idx="1"/>
          </p:nvPr>
        </p:nvSpPr>
        <p:spPr>
          <a:xfrm>
            <a:off x="1541511" y="3724915"/>
            <a:ext cx="5826719" cy="1096899"/>
          </a:xfrm>
        </p:spPr>
        <p:txBody>
          <a:bodyPr>
            <a:normAutofit/>
          </a:bodyPr>
          <a:lstStyle/>
          <a:p>
            <a:pPr algn="r"/>
            <a:r>
              <a:rPr lang="en-US" sz="2400" dirty="0" smtClean="0"/>
              <a:t>Curriculum Revision Overview</a:t>
            </a:r>
            <a:endParaRPr lang="en-US" sz="2400" dirty="0"/>
          </a:p>
        </p:txBody>
      </p:sp>
    </p:spTree>
    <p:extLst>
      <p:ext uri="{BB962C8B-B14F-4D97-AF65-F5344CB8AC3E}">
        <p14:creationId xmlns:p14="http://schemas.microsoft.com/office/powerpoint/2010/main" val="885449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a:spLocks noGrp="1"/>
          </p:cNvSpPr>
          <p:nvPr>
            <p:ph type="title"/>
          </p:nvPr>
        </p:nvSpPr>
        <p:spPr>
          <a:xfrm>
            <a:off x="457200" y="274638"/>
            <a:ext cx="7277100" cy="1143000"/>
          </a:xfrm>
        </p:spPr>
        <p:txBody>
          <a:bodyPr>
            <a:normAutofit fontScale="90000"/>
          </a:bodyPr>
          <a:lstStyle/>
          <a:p>
            <a:r>
              <a:rPr lang="en-US" sz="3600" dirty="0" smtClean="0">
                <a:solidFill>
                  <a:schemeClr val="bg1"/>
                </a:solidFill>
              </a:rPr>
              <a:t>Updated Preparing for Class and </a:t>
            </a:r>
            <a:br>
              <a:rPr lang="en-US" sz="3600" dirty="0" smtClean="0">
                <a:solidFill>
                  <a:schemeClr val="bg1"/>
                </a:solidFill>
              </a:rPr>
            </a:br>
            <a:r>
              <a:rPr lang="en-US" sz="3600" dirty="0" smtClean="0">
                <a:solidFill>
                  <a:schemeClr val="bg1"/>
                </a:solidFill>
              </a:rPr>
              <a:t>New Setting Up for Class Sections</a:t>
            </a:r>
            <a:endParaRPr lang="en-US" sz="3600" dirty="0">
              <a:solidFill>
                <a:schemeClr val="bg1"/>
              </a:solidFill>
            </a:endParaRPr>
          </a:p>
        </p:txBody>
      </p:sp>
      <p:pic>
        <p:nvPicPr>
          <p:cNvPr id="2050"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7200" y="1504511"/>
            <a:ext cx="4127499" cy="5353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703762" y="1504510"/>
            <a:ext cx="4135437" cy="5363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05425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P:\EFNEP and SNAP-Ed\Eating Smart Being Active\2015 dietary guidelines updates\photos\icons.jpg"/>
          <p:cNvPicPr>
            <a:picLocks noGrp="1" noChangeAspect="1" noChangeArrowheads="1"/>
          </p:cNvPicPr>
          <p:nvPr>
            <p:ph idx="1"/>
          </p:nvPr>
        </p:nvPicPr>
        <p:blipFill rotWithShape="1">
          <a:blip r:embed="rId3" cstate="screen">
            <a:extLst>
              <a:ext uri="{28A0092B-C50C-407E-A947-70E740481C1C}">
                <a14:useLocalDpi xmlns:a14="http://schemas.microsoft.com/office/drawing/2010/main"/>
              </a:ext>
            </a:extLst>
          </a:blip>
          <a:srcRect/>
          <a:stretch/>
        </p:blipFill>
        <p:spPr bwMode="auto">
          <a:xfrm>
            <a:off x="2162932" y="1920240"/>
            <a:ext cx="4945627" cy="367760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3" name="Title 3"/>
          <p:cNvSpPr>
            <a:spLocks noGrp="1"/>
          </p:cNvSpPr>
          <p:nvPr>
            <p:ph type="title"/>
          </p:nvPr>
        </p:nvSpPr>
        <p:spPr>
          <a:xfrm>
            <a:off x="457200" y="274638"/>
            <a:ext cx="7277100" cy="1143000"/>
          </a:xfrm>
        </p:spPr>
        <p:txBody>
          <a:bodyPr>
            <a:normAutofit/>
          </a:bodyPr>
          <a:lstStyle/>
          <a:p>
            <a:r>
              <a:rPr lang="en-US" dirty="0" smtClean="0">
                <a:solidFill>
                  <a:schemeClr val="bg1"/>
                </a:solidFill>
              </a:rPr>
              <a:t>Updated Icon Key</a:t>
            </a:r>
            <a:endParaRPr lang="en-US" dirty="0">
              <a:solidFill>
                <a:schemeClr val="bg1"/>
              </a:solidFill>
            </a:endParaRPr>
          </a:p>
        </p:txBody>
      </p:sp>
    </p:spTree>
    <p:extLst>
      <p:ext uri="{BB962C8B-B14F-4D97-AF65-F5344CB8AC3E}">
        <p14:creationId xmlns:p14="http://schemas.microsoft.com/office/powerpoint/2010/main" val="16454168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a:spLocks noGrp="1"/>
          </p:cNvSpPr>
          <p:nvPr>
            <p:ph type="title"/>
          </p:nvPr>
        </p:nvSpPr>
        <p:spPr>
          <a:xfrm>
            <a:off x="457200" y="274638"/>
            <a:ext cx="7277100" cy="1143000"/>
          </a:xfrm>
        </p:spPr>
        <p:txBody>
          <a:bodyPr>
            <a:normAutofit/>
          </a:bodyPr>
          <a:lstStyle/>
          <a:p>
            <a:r>
              <a:rPr lang="en-US" dirty="0" smtClean="0">
                <a:solidFill>
                  <a:schemeClr val="bg1"/>
                </a:solidFill>
              </a:rPr>
              <a:t>New Reflection Section</a:t>
            </a:r>
            <a:endParaRPr lang="en-US" dirty="0">
              <a:solidFill>
                <a:schemeClr val="bg1"/>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7200" y="1630363"/>
            <a:ext cx="7835900" cy="4904484"/>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E7E6E6"/>
                  </a:outerShdw>
                </a:effectLst>
              </a14:hiddenEffects>
            </a:ext>
          </a:extLst>
        </p:spPr>
      </p:pic>
    </p:spTree>
    <p:extLst>
      <p:ext uri="{BB962C8B-B14F-4D97-AF65-F5344CB8AC3E}">
        <p14:creationId xmlns:p14="http://schemas.microsoft.com/office/powerpoint/2010/main" val="33056720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a:spLocks noGrp="1"/>
          </p:cNvSpPr>
          <p:nvPr>
            <p:ph type="title"/>
          </p:nvPr>
        </p:nvSpPr>
        <p:spPr>
          <a:xfrm>
            <a:off x="457200" y="274638"/>
            <a:ext cx="7277100" cy="1143000"/>
          </a:xfrm>
        </p:spPr>
        <p:txBody>
          <a:bodyPr>
            <a:normAutofit/>
          </a:bodyPr>
          <a:lstStyle/>
          <a:p>
            <a:r>
              <a:rPr lang="en-US" dirty="0" smtClean="0">
                <a:solidFill>
                  <a:schemeClr val="bg1"/>
                </a:solidFill>
              </a:rPr>
              <a:t>New Review Section</a:t>
            </a:r>
            <a:endParaRPr lang="en-US" dirty="0">
              <a:solidFill>
                <a:schemeClr val="bg1"/>
              </a:solidFill>
            </a:endParaRPr>
          </a:p>
        </p:txBody>
      </p:sp>
      <p:pic>
        <p:nvPicPr>
          <p:cNvPr id="5" name="Picture 4"/>
          <p:cNvPicPr/>
          <p:nvPr/>
        </p:nvPicPr>
        <p:blipFill rotWithShape="1">
          <a:blip r:embed="rId3" cstate="screen">
            <a:extLst>
              <a:ext uri="{28A0092B-C50C-407E-A947-70E740481C1C}">
                <a14:useLocalDpi xmlns:a14="http://schemas.microsoft.com/office/drawing/2010/main"/>
              </a:ext>
            </a:extLst>
          </a:blip>
          <a:srcRect/>
          <a:stretch/>
        </p:blipFill>
        <p:spPr bwMode="auto">
          <a:xfrm>
            <a:off x="601345" y="1754186"/>
            <a:ext cx="7488555" cy="4710113"/>
          </a:xfrm>
          <a:prstGeom prst="rect">
            <a:avLst/>
          </a:prstGeom>
          <a:ln>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255106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P:\EFNEP and SNAP-Ed\Eating Smart Being Active\2015 dietary guidelines updates\photos\FYI.jpg"/>
          <p:cNvPicPr>
            <a:picLocks noGrp="1"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2186315" y="1484313"/>
            <a:ext cx="4771370" cy="531779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 name="Title 3"/>
          <p:cNvSpPr txBox="1">
            <a:spLocks/>
          </p:cNvSpPr>
          <p:nvPr/>
        </p:nvSpPr>
        <p:spPr>
          <a:xfrm>
            <a:off x="457200" y="274638"/>
            <a:ext cx="72771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bg1"/>
                </a:solidFill>
              </a:rPr>
              <a:t>Updated FYI Section</a:t>
            </a:r>
            <a:endParaRPr lang="en-US" dirty="0">
              <a:solidFill>
                <a:schemeClr val="bg1"/>
              </a:solidFill>
            </a:endParaRPr>
          </a:p>
        </p:txBody>
      </p:sp>
    </p:spTree>
    <p:extLst>
      <p:ext uri="{BB962C8B-B14F-4D97-AF65-F5344CB8AC3E}">
        <p14:creationId xmlns:p14="http://schemas.microsoft.com/office/powerpoint/2010/main" val="27593996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2358" y="1608664"/>
            <a:ext cx="8201025" cy="5096933"/>
          </a:xfrm>
        </p:spPr>
        <p:txBody>
          <a:bodyPr>
            <a:normAutofit/>
          </a:bodyPr>
          <a:lstStyle/>
          <a:p>
            <a:r>
              <a:rPr lang="en-US" sz="2800" dirty="0" smtClean="0"/>
              <a:t>All food activities are food preparations </a:t>
            </a:r>
          </a:p>
          <a:p>
            <a:r>
              <a:rPr lang="en-US" sz="2800" dirty="0"/>
              <a:t>N</a:t>
            </a:r>
            <a:r>
              <a:rPr lang="en-US" sz="2800" dirty="0" smtClean="0"/>
              <a:t>ew recipes added to the curriculum and cookbook</a:t>
            </a:r>
          </a:p>
          <a:p>
            <a:r>
              <a:rPr lang="en-US" sz="2800" dirty="0"/>
              <a:t>Updated </a:t>
            </a:r>
            <a:r>
              <a:rPr lang="en-US" sz="2800" i="1" dirty="0"/>
              <a:t>Let’s Cook! </a:t>
            </a:r>
            <a:r>
              <a:rPr lang="en-US" sz="2800" dirty="0"/>
              <a:t>cookbook</a:t>
            </a:r>
          </a:p>
          <a:p>
            <a:r>
              <a:rPr lang="en-US" sz="2800" dirty="0" smtClean="0"/>
              <a:t>New cookbook-only recipes</a:t>
            </a:r>
          </a:p>
          <a:p>
            <a:pPr lvl="1"/>
            <a:endParaRPr lang="en-US" dirty="0"/>
          </a:p>
          <a:p>
            <a:endParaRPr lang="en-US" dirty="0"/>
          </a:p>
        </p:txBody>
      </p:sp>
      <p:pic>
        <p:nvPicPr>
          <p:cNvPr id="3074" name="Picture 2" descr="P:\EFNEP and SNAP-Ed\Eating Smart Being Active\2015 dietary guidelines updates\photos\cookbook photos\11009_01794.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09473" y="3895725"/>
            <a:ext cx="3853397" cy="2571747"/>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txBox="1">
            <a:spLocks/>
          </p:cNvSpPr>
          <p:nvPr/>
        </p:nvSpPr>
        <p:spPr>
          <a:xfrm>
            <a:off x="457200" y="274638"/>
            <a:ext cx="72771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bg1"/>
                </a:solidFill>
              </a:rPr>
              <a:t>Food Activity Updates</a:t>
            </a:r>
            <a:endParaRPr lang="en-US" dirty="0">
              <a:solidFill>
                <a:schemeClr val="bg1"/>
              </a:solidFill>
            </a:endParaRPr>
          </a:p>
        </p:txBody>
      </p:sp>
      <p:pic>
        <p:nvPicPr>
          <p:cNvPr id="9218" name="Picture 3" descr="P:\EFNEP and SNAP-Ed\Eating Smart Being Active\2015 dietary guidelines updates\photos\materials\11006_01888.jp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5724524" y="2924174"/>
            <a:ext cx="2838451" cy="3543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68897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457200" y="274638"/>
            <a:ext cx="7277100" cy="1143000"/>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bg1"/>
                </a:solidFill>
              </a:rPr>
              <a:t>New Recipe Script and Planning and Preparation Checklist</a:t>
            </a:r>
            <a:endParaRPr lang="en-US" dirty="0">
              <a:solidFill>
                <a:schemeClr val="bg1"/>
              </a:solidFill>
            </a:endParaRPr>
          </a:p>
        </p:txBody>
      </p:sp>
      <p:pic>
        <p:nvPicPr>
          <p:cNvPr id="7" name="Picture 6"/>
          <p:cNvPicPr/>
          <p:nvPr/>
        </p:nvPicPr>
        <p:blipFill rotWithShape="1">
          <a:blip r:embed="rId3" cstate="screen">
            <a:extLst>
              <a:ext uri="{28A0092B-C50C-407E-A947-70E740481C1C}">
                <a14:useLocalDpi xmlns:a14="http://schemas.microsoft.com/office/drawing/2010/main"/>
              </a:ext>
            </a:extLst>
          </a:blip>
          <a:srcRect/>
          <a:stretch/>
        </p:blipFill>
        <p:spPr bwMode="auto">
          <a:xfrm>
            <a:off x="1497965" y="1676400"/>
            <a:ext cx="6395720" cy="4933950"/>
          </a:xfrm>
          <a:prstGeom prst="rect">
            <a:avLst/>
          </a:prstGeom>
          <a:ln>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661821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799" y="1528020"/>
            <a:ext cx="8547781" cy="2546776"/>
          </a:xfrm>
        </p:spPr>
        <p:txBody>
          <a:bodyPr>
            <a:normAutofit/>
          </a:bodyPr>
          <a:lstStyle/>
          <a:p>
            <a:pPr marL="0" indent="0">
              <a:buNone/>
            </a:pPr>
            <a:r>
              <a:rPr lang="en-US" sz="2800" dirty="0" smtClean="0"/>
              <a:t>COMPLETELY redone physical activity segments</a:t>
            </a:r>
          </a:p>
          <a:p>
            <a:pPr lvl="1"/>
            <a:r>
              <a:rPr lang="en-US" sz="2400" dirty="0"/>
              <a:t>N</a:t>
            </a:r>
            <a:r>
              <a:rPr lang="en-US" sz="2400" dirty="0" smtClean="0"/>
              <a:t>ew warm-up and cool down </a:t>
            </a:r>
          </a:p>
          <a:p>
            <a:pPr lvl="1"/>
            <a:r>
              <a:rPr lang="en-US" sz="2400" dirty="0" smtClean="0"/>
              <a:t>New aerobic activities </a:t>
            </a:r>
            <a:endParaRPr lang="en-US" sz="2400" dirty="0"/>
          </a:p>
          <a:p>
            <a:pPr lvl="1"/>
            <a:r>
              <a:rPr lang="en-US" sz="2400" dirty="0" smtClean="0"/>
              <a:t>New muscle-strengthening activities</a:t>
            </a:r>
          </a:p>
          <a:p>
            <a:pPr lvl="1"/>
            <a:r>
              <a:rPr lang="en-US" sz="2400" dirty="0" smtClean="0"/>
              <a:t>New physical activity visuals</a:t>
            </a:r>
          </a:p>
          <a:p>
            <a:pPr algn="ctr"/>
            <a:endParaRPr lang="en-US" dirty="0"/>
          </a:p>
          <a:p>
            <a:pPr algn="ctr"/>
            <a:endParaRPr lang="en-US" b="1" dirty="0" smtClean="0"/>
          </a:p>
        </p:txBody>
      </p:sp>
      <p:pic>
        <p:nvPicPr>
          <p:cNvPr id="4101" name="Picture 5" descr="P:\EFNEP and SNAP-Ed\Eating Smart Being Active\2015 dietary guidelines updates\photos\cardio pyramid 1.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095750" y="3863493"/>
            <a:ext cx="2011680" cy="2926080"/>
          </a:xfrm>
          <a:prstGeom prst="rect">
            <a:avLst/>
          </a:prstGeom>
          <a:noFill/>
          <a:ln>
            <a:solidFill>
              <a:srgbClr val="97C24F"/>
            </a:solidFill>
          </a:ln>
          <a:extLst>
            <a:ext uri="{909E8E84-426E-40DD-AFC4-6F175D3DCCD1}">
              <a14:hiddenFill xmlns:a14="http://schemas.microsoft.com/office/drawing/2010/main">
                <a:solidFill>
                  <a:srgbClr val="FFFFFF"/>
                </a:solidFill>
              </a14:hiddenFill>
            </a:ext>
          </a:extLst>
        </p:spPr>
      </p:pic>
      <p:pic>
        <p:nvPicPr>
          <p:cNvPr id="4102" name="Picture 6" descr="P:\EFNEP and SNAP-Ed\Eating Smart Being Active\2015 dietary guidelines updates\photos\cardio pyramid 2.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200333" y="3863493"/>
            <a:ext cx="2011680" cy="2926080"/>
          </a:xfrm>
          <a:prstGeom prst="rect">
            <a:avLst/>
          </a:prstGeom>
          <a:noFill/>
          <a:ln>
            <a:solidFill>
              <a:srgbClr val="97C24F"/>
            </a:solidFill>
          </a:ln>
          <a:extLst>
            <a:ext uri="{909E8E84-426E-40DD-AFC4-6F175D3DCCD1}">
              <a14:hiddenFill xmlns:a14="http://schemas.microsoft.com/office/drawing/2010/main">
                <a:solidFill>
                  <a:srgbClr val="FFFFFF"/>
                </a:solidFill>
              </a14:hiddenFill>
            </a:ext>
          </a:extLst>
        </p:spPr>
      </p:pic>
      <p:sp>
        <p:nvSpPr>
          <p:cNvPr id="5" name="Title 3"/>
          <p:cNvSpPr txBox="1">
            <a:spLocks/>
          </p:cNvSpPr>
          <p:nvPr/>
        </p:nvSpPr>
        <p:spPr>
          <a:xfrm>
            <a:off x="457200" y="274638"/>
            <a:ext cx="72771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bg1"/>
                </a:solidFill>
              </a:rPr>
              <a:t>Physical Activity Updates</a:t>
            </a:r>
            <a:endParaRPr lang="en-US" dirty="0">
              <a:solidFill>
                <a:schemeClr val="bg1"/>
              </a:solidFill>
            </a:endParaRPr>
          </a:p>
        </p:txBody>
      </p:sp>
      <p:pic>
        <p:nvPicPr>
          <p:cNvPr id="5122" name="Picture 4" descr="P:\EFNEP and SNAP-Ed\Eating Smart Being Active\2015 dietary guidelines updates\photos\warm up.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334695" y="3863492"/>
            <a:ext cx="1996853" cy="2926081"/>
          </a:xfrm>
          <a:prstGeom prst="rect">
            <a:avLst/>
          </a:prstGeom>
          <a:noFill/>
          <a:ln w="9525">
            <a:solidFill>
              <a:schemeClr val="accent3"/>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4289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P:\EFNEP and SNAP-Ed\Eating Smart Being Active\2015 dietary guidelines updates\photos\Being active instructions.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57200" y="1640205"/>
            <a:ext cx="3894051" cy="503936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3" name="Title 3"/>
          <p:cNvSpPr>
            <a:spLocks noGrp="1"/>
          </p:cNvSpPr>
          <p:nvPr>
            <p:ph type="title"/>
          </p:nvPr>
        </p:nvSpPr>
        <p:spPr>
          <a:xfrm>
            <a:off x="457200" y="274638"/>
            <a:ext cx="7277100" cy="1143000"/>
          </a:xfrm>
        </p:spPr>
        <p:txBody>
          <a:bodyPr>
            <a:normAutofit/>
          </a:bodyPr>
          <a:lstStyle/>
          <a:p>
            <a:r>
              <a:rPr lang="en-US" dirty="0" smtClean="0">
                <a:solidFill>
                  <a:schemeClr val="bg1"/>
                </a:solidFill>
              </a:rPr>
              <a:t>Let’s Be Active Instructions</a:t>
            </a:r>
            <a:endParaRPr lang="en-US" dirty="0">
              <a:solidFill>
                <a:schemeClr val="bg1"/>
              </a:solidFill>
            </a:endParaRPr>
          </a:p>
        </p:txBody>
      </p:sp>
      <p:pic>
        <p:nvPicPr>
          <p:cNvPr id="5" name="Picture 4"/>
          <p:cNvPicPr/>
          <p:nvPr/>
        </p:nvPicPr>
        <p:blipFill rotWithShape="1">
          <a:blip r:embed="rId4" cstate="screen">
            <a:extLst>
              <a:ext uri="{28A0092B-C50C-407E-A947-70E740481C1C}">
                <a14:useLocalDpi xmlns:a14="http://schemas.microsoft.com/office/drawing/2010/main"/>
              </a:ext>
            </a:extLst>
          </a:blip>
          <a:srcRect/>
          <a:stretch/>
        </p:blipFill>
        <p:spPr bwMode="auto">
          <a:xfrm>
            <a:off x="5000625" y="2070735"/>
            <a:ext cx="3581400" cy="4178300"/>
          </a:xfrm>
          <a:prstGeom prst="rect">
            <a:avLst/>
          </a:prstGeom>
          <a:ln>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949344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a:spLocks noGrp="1"/>
          </p:cNvSpPr>
          <p:nvPr>
            <p:ph type="title"/>
          </p:nvPr>
        </p:nvSpPr>
        <p:spPr>
          <a:xfrm>
            <a:off x="457200" y="274638"/>
            <a:ext cx="7277100" cy="1143000"/>
          </a:xfrm>
        </p:spPr>
        <p:txBody>
          <a:bodyPr>
            <a:normAutofit/>
          </a:bodyPr>
          <a:lstStyle/>
          <a:p>
            <a:r>
              <a:rPr lang="en-US" sz="3600" dirty="0" smtClean="0">
                <a:solidFill>
                  <a:schemeClr val="bg1"/>
                </a:solidFill>
              </a:rPr>
              <a:t>Updated Worksheets and Handouts</a:t>
            </a:r>
            <a:endParaRPr lang="en-US" sz="3600" dirty="0">
              <a:solidFill>
                <a:schemeClr val="bg1"/>
              </a:solidFill>
            </a:endParaRPr>
          </a:p>
        </p:txBody>
      </p:sp>
      <p:pic>
        <p:nvPicPr>
          <p:cNvPr id="6146" name="Picture 2" descr="P:\EFNEP and SNAP-Ed\Debby\New ESBA website\Website Copy\Photos for Website\66-ESBA-Fruits-Vegs-HW.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271588" y="1671637"/>
            <a:ext cx="6196012" cy="4652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42405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7264400" cy="1143000"/>
          </a:xfrm>
        </p:spPr>
        <p:txBody>
          <a:bodyPr/>
          <a:lstStyle/>
          <a:p>
            <a:r>
              <a:rPr lang="en-US" dirty="0" smtClean="0">
                <a:solidFill>
                  <a:schemeClr val="bg1"/>
                </a:solidFill>
              </a:rPr>
              <a:t>Rationale for Changes</a:t>
            </a:r>
            <a:endParaRPr lang="en-US" dirty="0">
              <a:solidFill>
                <a:schemeClr val="bg1"/>
              </a:solidFill>
            </a:endParaRPr>
          </a:p>
        </p:txBody>
      </p:sp>
      <p:sp>
        <p:nvSpPr>
          <p:cNvPr id="3" name="Content Placeholder 2"/>
          <p:cNvSpPr>
            <a:spLocks noGrp="1"/>
          </p:cNvSpPr>
          <p:nvPr>
            <p:ph idx="1"/>
          </p:nvPr>
        </p:nvSpPr>
        <p:spPr/>
        <p:txBody>
          <a:bodyPr/>
          <a:lstStyle/>
          <a:p>
            <a:r>
              <a:rPr lang="en-US" sz="2400" dirty="0" smtClean="0"/>
              <a:t>Educator feedback </a:t>
            </a:r>
          </a:p>
          <a:p>
            <a:pPr lvl="1"/>
            <a:r>
              <a:rPr lang="en-US" sz="2000" dirty="0" smtClean="0"/>
              <a:t>Change physical activity segments</a:t>
            </a:r>
          </a:p>
          <a:p>
            <a:r>
              <a:rPr lang="en-US" sz="2400" dirty="0" smtClean="0"/>
              <a:t>Involving participants in </a:t>
            </a:r>
            <a:r>
              <a:rPr lang="en-US" sz="2400" i="1" dirty="0" smtClean="0"/>
              <a:t>Let’s Cook! </a:t>
            </a:r>
            <a:r>
              <a:rPr lang="en-US" sz="2400" dirty="0" smtClean="0"/>
              <a:t>activities</a:t>
            </a:r>
          </a:p>
          <a:p>
            <a:r>
              <a:rPr lang="en-US" sz="2400" dirty="0" smtClean="0"/>
              <a:t>New research and recommendations</a:t>
            </a:r>
          </a:p>
          <a:p>
            <a:pPr lvl="1"/>
            <a:r>
              <a:rPr lang="en-US" sz="2000" dirty="0" smtClean="0"/>
              <a:t>2015-2020 Dietary Guidelines for Americans, the latest research on physical activity, and new Nutrition Facts Label</a:t>
            </a:r>
          </a:p>
        </p:txBody>
      </p:sp>
      <p:pic>
        <p:nvPicPr>
          <p:cNvPr id="1028" name="Picture 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57200" y="4365043"/>
            <a:ext cx="3030697" cy="2020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991293" y="4624388"/>
            <a:ext cx="1649145" cy="1501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p:nvPr/>
        </p:nvPicPr>
        <p:blipFill rotWithShape="1">
          <a:blip r:embed="rId5" cstate="screen">
            <a:extLst>
              <a:ext uri="{28A0092B-C50C-407E-A947-70E740481C1C}">
                <a14:useLocalDpi xmlns:a14="http://schemas.microsoft.com/office/drawing/2010/main"/>
              </a:ext>
            </a:extLst>
          </a:blip>
          <a:srcRect/>
          <a:stretch/>
        </p:blipFill>
        <p:spPr bwMode="auto">
          <a:xfrm>
            <a:off x="5934075" y="4084953"/>
            <a:ext cx="2752725" cy="260921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966713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a:spLocks noGrp="1"/>
          </p:cNvSpPr>
          <p:nvPr>
            <p:ph type="title"/>
          </p:nvPr>
        </p:nvSpPr>
        <p:spPr>
          <a:xfrm>
            <a:off x="457200" y="274638"/>
            <a:ext cx="7277100" cy="1143000"/>
          </a:xfrm>
        </p:spPr>
        <p:txBody>
          <a:bodyPr>
            <a:normAutofit/>
          </a:bodyPr>
          <a:lstStyle/>
          <a:p>
            <a:r>
              <a:rPr lang="en-US" dirty="0" smtClean="0">
                <a:solidFill>
                  <a:schemeClr val="bg1"/>
                </a:solidFill>
              </a:rPr>
              <a:t>New Handouts</a:t>
            </a:r>
            <a:endParaRPr lang="en-US" dirty="0">
              <a:solidFill>
                <a:schemeClr val="bg1"/>
              </a:solidFill>
            </a:endParaRPr>
          </a:p>
        </p:txBody>
      </p:sp>
      <p:pic>
        <p:nvPicPr>
          <p:cNvPr id="7170" name="Picture 2" descr="P:\EFNEP and SNAP-Ed\Debby\New ESBA website\Website Copy\Photos for Website\62-ESBA PA Handout.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21591" y="1417638"/>
            <a:ext cx="3802798" cy="4549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3" descr="P:\EFNEP and SNAP-Ed\Debby\New ESBA website\Website Copy\Photos for Website\68-ESBA Eng Farmers Market.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624389" y="2093913"/>
            <a:ext cx="3825433" cy="4595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73829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a:spLocks noGrp="1"/>
          </p:cNvSpPr>
          <p:nvPr>
            <p:ph type="title"/>
          </p:nvPr>
        </p:nvSpPr>
        <p:spPr>
          <a:xfrm>
            <a:off x="457200" y="274638"/>
            <a:ext cx="7277100" cy="1143000"/>
          </a:xfrm>
        </p:spPr>
        <p:txBody>
          <a:bodyPr>
            <a:normAutofit/>
          </a:bodyPr>
          <a:lstStyle/>
          <a:p>
            <a:r>
              <a:rPr lang="en-US" dirty="0" smtClean="0">
                <a:solidFill>
                  <a:schemeClr val="bg1"/>
                </a:solidFill>
              </a:rPr>
              <a:t>Updated Visuals</a:t>
            </a:r>
            <a:endParaRPr lang="en-US" dirty="0">
              <a:solidFill>
                <a:schemeClr val="bg1"/>
              </a:solidFill>
            </a:endParaRPr>
          </a:p>
        </p:txBody>
      </p:sp>
      <p:pic>
        <p:nvPicPr>
          <p:cNvPr id="8194" name="Picture 2" descr="P:\EFNEP and SNAP-Ed\Eating Smart Being Active\2015 dietary guidelines updates\photos\304690_Visuals_Bones-x1a_Page_1.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1706596"/>
            <a:ext cx="2987087" cy="4317967"/>
          </a:xfrm>
          <a:prstGeom prst="rect">
            <a:avLst/>
          </a:prstGeom>
          <a:noFill/>
          <a:ln w="9525">
            <a:solidFill>
              <a:schemeClr val="accent3"/>
            </a:solidFill>
            <a:miter lim="800000"/>
            <a:headEnd/>
            <a:tailEnd/>
          </a:ln>
          <a:extLst>
            <a:ext uri="{909E8E84-426E-40DD-AFC4-6F175D3DCCD1}">
              <a14:hiddenFill xmlns:a14="http://schemas.microsoft.com/office/drawing/2010/main">
                <a:solidFill>
                  <a:srgbClr val="FFFFFF"/>
                </a:solidFill>
              </a14:hiddenFill>
            </a:ext>
          </a:extLst>
        </p:spPr>
      </p:pic>
      <p:pic>
        <p:nvPicPr>
          <p:cNvPr id="8195" name="Picture 3" descr="P:\EFNEP and SNAP-Ed\Eating Smart Being Active\2015 dietary guidelines updates\photos\304690_Visuals_Bones-x1a_Page_2.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103077" y="1706595"/>
            <a:ext cx="2957512" cy="4317968"/>
          </a:xfrm>
          <a:prstGeom prst="rect">
            <a:avLst/>
          </a:prstGeom>
          <a:noFill/>
          <a:ln w="9525">
            <a:solidFill>
              <a:schemeClr val="accent3"/>
            </a:solidFill>
            <a:miter lim="800000"/>
            <a:headEnd/>
            <a:tailEnd/>
          </a:ln>
          <a:extLst>
            <a:ext uri="{909E8E84-426E-40DD-AFC4-6F175D3DCCD1}">
              <a14:hiddenFill xmlns:a14="http://schemas.microsoft.com/office/drawing/2010/main">
                <a:solidFill>
                  <a:srgbClr val="FFFFFF"/>
                </a:solidFill>
              </a14:hiddenFill>
            </a:ext>
          </a:extLst>
        </p:spPr>
      </p:pic>
      <p:pic>
        <p:nvPicPr>
          <p:cNvPr id="8196" name="Picture 4" descr="P:\EFNEP and SNAP-Ed\Eating Smart Being Active\2015 dietary guidelines updates\photos\304690_Visuals_Bones-x1a_Page_3.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176579" y="1706595"/>
            <a:ext cx="2957512" cy="4317968"/>
          </a:xfrm>
          <a:prstGeom prst="rect">
            <a:avLst/>
          </a:prstGeom>
          <a:noFill/>
          <a:ln w="9525">
            <a:solidFill>
              <a:schemeClr val="accent3"/>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48908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7277100" cy="1143000"/>
          </a:xfrm>
        </p:spPr>
        <p:txBody>
          <a:bodyPr>
            <a:normAutofit/>
          </a:bodyPr>
          <a:lstStyle/>
          <a:p>
            <a:r>
              <a:rPr lang="en-US" sz="3600" dirty="0" smtClean="0">
                <a:solidFill>
                  <a:schemeClr val="bg1"/>
                </a:solidFill>
              </a:rPr>
              <a:t>New: Tailor Lessons for Your Audience</a:t>
            </a:r>
            <a:endParaRPr lang="en-US" sz="3600" dirty="0">
              <a:solidFill>
                <a:schemeClr val="bg1"/>
              </a:solidFill>
            </a:endParaRPr>
          </a:p>
        </p:txBody>
      </p:sp>
      <p:sp>
        <p:nvSpPr>
          <p:cNvPr id="3" name="Content Placeholder 2"/>
          <p:cNvSpPr>
            <a:spLocks noGrp="1"/>
          </p:cNvSpPr>
          <p:nvPr>
            <p:ph idx="1"/>
          </p:nvPr>
        </p:nvSpPr>
        <p:spPr/>
        <p:txBody>
          <a:bodyPr/>
          <a:lstStyle/>
          <a:p>
            <a:r>
              <a:rPr lang="en-US" sz="2400" dirty="0" smtClean="0"/>
              <a:t>New photos with people of various ethnicities, body sizes, and ages</a:t>
            </a:r>
          </a:p>
          <a:p>
            <a:r>
              <a:rPr lang="en-US" sz="2400" dirty="0" smtClean="0"/>
              <a:t>Brief paperwork sections</a:t>
            </a:r>
          </a:p>
          <a:p>
            <a:r>
              <a:rPr lang="en-US" sz="2400" dirty="0" smtClean="0"/>
              <a:t>Ability to skip parenting tips sections if no one in the class has children</a:t>
            </a:r>
          </a:p>
          <a:p>
            <a:r>
              <a:rPr lang="en-US" sz="2400" dirty="0" smtClean="0"/>
              <a:t>Additional activities that can be used instead of the paperwork segments and/or parenting tips</a:t>
            </a:r>
            <a:endParaRPr lang="en-US" sz="2000" dirty="0"/>
          </a:p>
        </p:txBody>
      </p:sp>
    </p:spTree>
    <p:extLst>
      <p:ext uri="{BB962C8B-B14F-4D97-AF65-F5344CB8AC3E}">
        <p14:creationId xmlns:p14="http://schemas.microsoft.com/office/powerpoint/2010/main" val="8866524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P:\EFNEP and SNAP-Ed\Eating Smart Being Active\2015 dietary guidelines updates\photos\screen shot of app.pn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6329308" y="1932424"/>
            <a:ext cx="2395592" cy="4113302"/>
          </a:xfrm>
          <a:prstGeom prst="rect">
            <a:avLst/>
          </a:prstGeom>
          <a:noFill/>
          <a:ln>
            <a:solidFill>
              <a:srgbClr val="C72F2F"/>
            </a:solidFill>
          </a:ln>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457200" y="274638"/>
            <a:ext cx="7277100" cy="1143000"/>
          </a:xfrm>
        </p:spPr>
        <p:txBody>
          <a:bodyPr>
            <a:normAutofit/>
          </a:bodyPr>
          <a:lstStyle/>
          <a:p>
            <a:r>
              <a:rPr lang="en-US" dirty="0" smtClean="0">
                <a:solidFill>
                  <a:schemeClr val="bg1"/>
                </a:solidFill>
              </a:rPr>
              <a:t>New Mobile Phone App</a:t>
            </a:r>
            <a:endParaRPr lang="en-US" dirty="0">
              <a:solidFill>
                <a:schemeClr val="bg1"/>
              </a:solidFill>
            </a:endParaRPr>
          </a:p>
        </p:txBody>
      </p:sp>
      <p:sp>
        <p:nvSpPr>
          <p:cNvPr id="5" name="Content Placeholder 2"/>
          <p:cNvSpPr txBox="1">
            <a:spLocks/>
          </p:cNvSpPr>
          <p:nvPr/>
        </p:nvSpPr>
        <p:spPr>
          <a:xfrm>
            <a:off x="390525" y="1932424"/>
            <a:ext cx="3209925"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rgbClr val="C72F2F"/>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97C24F"/>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800" dirty="0" smtClean="0"/>
              <a:t>All recipes</a:t>
            </a:r>
          </a:p>
          <a:p>
            <a:endParaRPr lang="en-US" sz="2800" dirty="0" smtClean="0"/>
          </a:p>
          <a:p>
            <a:r>
              <a:rPr lang="en-US" sz="2800" dirty="0" smtClean="0"/>
              <a:t>All physical activities</a:t>
            </a:r>
          </a:p>
          <a:p>
            <a:endParaRPr lang="en-US" sz="2800" dirty="0" smtClean="0"/>
          </a:p>
          <a:p>
            <a:r>
              <a:rPr lang="en-US" sz="2800" dirty="0" smtClean="0"/>
              <a:t>Physical activity tracker</a:t>
            </a:r>
            <a:endParaRPr lang="en-US" sz="2400" dirty="0"/>
          </a:p>
        </p:txBody>
      </p:sp>
      <p:pic>
        <p:nvPicPr>
          <p:cNvPr id="10242" name="Picture 3" descr="C:\Users\karogers\AppData\Local\Microsoft\Windows\Temporary Internet Files\Content.Outlook\ZQADRZ29\IMG_7293.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600450" y="1932424"/>
            <a:ext cx="2308793" cy="4090748"/>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5861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7277100" cy="1143000"/>
          </a:xfrm>
        </p:spPr>
        <p:txBody>
          <a:bodyPr>
            <a:normAutofit/>
          </a:bodyPr>
          <a:lstStyle/>
          <a:p>
            <a:r>
              <a:rPr lang="en-US" dirty="0" smtClean="0">
                <a:solidFill>
                  <a:schemeClr val="bg1"/>
                </a:solidFill>
              </a:rPr>
              <a:t>Updated Website</a:t>
            </a:r>
            <a:endParaRPr lang="en-US" dirty="0">
              <a:solidFill>
                <a:schemeClr val="bg1"/>
              </a:solidFill>
            </a:endParaRPr>
          </a:p>
        </p:txBody>
      </p:sp>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649186" y="2257130"/>
            <a:ext cx="5834743" cy="3436098"/>
          </a:xfrm>
          <a:prstGeom prst="rect">
            <a:avLst/>
          </a:prstGeom>
          <a:ln>
            <a:solidFill>
              <a:srgbClr val="6FC64C"/>
            </a:solidFill>
          </a:ln>
        </p:spPr>
      </p:pic>
    </p:spTree>
    <p:extLst>
      <p:ext uri="{BB962C8B-B14F-4D97-AF65-F5344CB8AC3E}">
        <p14:creationId xmlns:p14="http://schemas.microsoft.com/office/powerpoint/2010/main" val="3729563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lt;strong&gt;question+mark&lt;/strong&gt;.png"/>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450455" y="1796143"/>
            <a:ext cx="4243090" cy="4525963"/>
          </a:xfrm>
        </p:spPr>
      </p:pic>
    </p:spTree>
    <p:extLst>
      <p:ext uri="{BB962C8B-B14F-4D97-AF65-F5344CB8AC3E}">
        <p14:creationId xmlns:p14="http://schemas.microsoft.com/office/powerpoint/2010/main" val="1735788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7277100" cy="1143000"/>
          </a:xfrm>
        </p:spPr>
        <p:txBody>
          <a:bodyPr/>
          <a:lstStyle/>
          <a:p>
            <a:r>
              <a:rPr lang="en-US" dirty="0" smtClean="0">
                <a:solidFill>
                  <a:schemeClr val="bg1"/>
                </a:solidFill>
              </a:rPr>
              <a:t>What Stayed the Same?</a:t>
            </a:r>
            <a:endParaRPr lang="en-US" dirty="0">
              <a:solidFill>
                <a:schemeClr val="bg1"/>
              </a:solidFill>
            </a:endParaRPr>
          </a:p>
        </p:txBody>
      </p:sp>
      <p:sp>
        <p:nvSpPr>
          <p:cNvPr id="3" name="Content Placeholder 2"/>
          <p:cNvSpPr>
            <a:spLocks noGrp="1"/>
          </p:cNvSpPr>
          <p:nvPr>
            <p:ph idx="1"/>
          </p:nvPr>
        </p:nvSpPr>
        <p:spPr/>
        <p:txBody>
          <a:bodyPr/>
          <a:lstStyle/>
          <a:p>
            <a:r>
              <a:rPr lang="en-US" sz="2400" dirty="0" smtClean="0"/>
              <a:t>Content based on the </a:t>
            </a:r>
            <a:r>
              <a:rPr lang="en-US" sz="2400" i="1" dirty="0" smtClean="0"/>
              <a:t>Dietary Guidelines for Americans, Physical Activity Guidelines for Americans, </a:t>
            </a:r>
            <a:r>
              <a:rPr lang="en-US" sz="2400" dirty="0" smtClean="0"/>
              <a:t>and latest research</a:t>
            </a:r>
          </a:p>
          <a:p>
            <a:r>
              <a:rPr lang="en-US" sz="2400" dirty="0" smtClean="0"/>
              <a:t>Lesson plans focused on the learner</a:t>
            </a:r>
          </a:p>
          <a:p>
            <a:r>
              <a:rPr lang="en-US" sz="2400" dirty="0" smtClean="0"/>
              <a:t>Series of lessons</a:t>
            </a:r>
            <a:endParaRPr lang="en-US" sz="2400" dirty="0"/>
          </a:p>
          <a:p>
            <a:pPr lvl="1"/>
            <a:r>
              <a:rPr lang="en-US" sz="2000" dirty="0" smtClean="0"/>
              <a:t>9 lessons – new </a:t>
            </a:r>
            <a:r>
              <a:rPr lang="en-US" sz="2000" i="1" dirty="0" smtClean="0"/>
              <a:t>Welcome to Eating Smart • Being Active </a:t>
            </a:r>
            <a:r>
              <a:rPr lang="en-US" sz="2000" dirty="0" smtClean="0"/>
              <a:t>lesson</a:t>
            </a:r>
          </a:p>
          <a:p>
            <a:r>
              <a:rPr lang="en-US" sz="2400" dirty="0" smtClean="0"/>
              <a:t>Many similar lesson topics</a:t>
            </a:r>
          </a:p>
          <a:p>
            <a:r>
              <a:rPr lang="en-US" sz="2400" dirty="0" smtClean="0"/>
              <a:t>Printed materials and lesson enhancements </a:t>
            </a:r>
          </a:p>
          <a:p>
            <a:pPr lvl="1"/>
            <a:r>
              <a:rPr lang="en-US" sz="2000" dirty="0" smtClean="0"/>
              <a:t>Updated visuals</a:t>
            </a:r>
            <a:r>
              <a:rPr lang="en-US" sz="2000" dirty="0"/>
              <a:t>, worksheets, handouts, and lesson </a:t>
            </a:r>
            <a:r>
              <a:rPr lang="en-US" sz="2000" dirty="0" smtClean="0"/>
              <a:t>enhancements</a:t>
            </a:r>
            <a:endParaRPr lang="en-US" sz="2000" dirty="0"/>
          </a:p>
        </p:txBody>
      </p:sp>
    </p:spTree>
    <p:extLst>
      <p:ext uri="{BB962C8B-B14F-4D97-AF65-F5344CB8AC3E}">
        <p14:creationId xmlns:p14="http://schemas.microsoft.com/office/powerpoint/2010/main" val="33227824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264400" cy="1143000"/>
          </a:xfrm>
        </p:spPr>
        <p:txBody>
          <a:bodyPr/>
          <a:lstStyle/>
          <a:p>
            <a:r>
              <a:rPr lang="en-US" dirty="0" smtClean="0">
                <a:solidFill>
                  <a:schemeClr val="bg1"/>
                </a:solidFill>
              </a:rPr>
              <a:t>A New Look</a:t>
            </a:r>
            <a:endParaRPr lang="en-US" dirty="0">
              <a:solidFill>
                <a:schemeClr val="bg1"/>
              </a:solidFill>
            </a:endParaRPr>
          </a:p>
        </p:txBody>
      </p:sp>
      <p:sp>
        <p:nvSpPr>
          <p:cNvPr id="3" name="Content Placeholder 2"/>
          <p:cNvSpPr>
            <a:spLocks noGrp="1"/>
          </p:cNvSpPr>
          <p:nvPr>
            <p:ph idx="1"/>
          </p:nvPr>
        </p:nvSpPr>
        <p:spPr>
          <a:xfrm>
            <a:off x="819150" y="1852713"/>
            <a:ext cx="8229600" cy="4525963"/>
          </a:xfrm>
        </p:spPr>
        <p:txBody>
          <a:bodyPr/>
          <a:lstStyle/>
          <a:p>
            <a:r>
              <a:rPr lang="en-US" dirty="0" smtClean="0"/>
              <a:t>New photos</a:t>
            </a:r>
          </a:p>
          <a:p>
            <a:r>
              <a:rPr lang="en-US" dirty="0" smtClean="0"/>
              <a:t>Updated format</a:t>
            </a:r>
          </a:p>
          <a:p>
            <a:r>
              <a:rPr lang="en-US" dirty="0" smtClean="0"/>
              <a:t>New logo</a:t>
            </a:r>
            <a:endParaRPr lang="en-US" dirty="0"/>
          </a:p>
        </p:txBody>
      </p:sp>
      <p:pic>
        <p:nvPicPr>
          <p:cNvPr id="5" name="Picture 2" descr="P:\EFNEP and SNAP-Ed\Eating Smart Being Active\2015 dietary guidelines updates\photos\Food\11009_01792.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655892" y="2022306"/>
            <a:ext cx="2458720" cy="164112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P:\EFNEP and SNAP-Ed\Eating Smart Being Active\2015 dietary guidelines updates\photos\Food\11009_01951.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67360" y="4339606"/>
            <a:ext cx="2560320" cy="170867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P:\EFNEP and SNAP-Ed\Debby\New ESBA website\Website Copy\Photos for Website\25-ESBA Eng Small Visuals.jpg"/>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3592295" y="4115695"/>
            <a:ext cx="1959409" cy="2342300"/>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P:\EFNEP and SNAP-Ed\Debby\New ESBA website\Website Copy\Photos for Website\55-ESBA Apron.jp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162775" y="4339606"/>
            <a:ext cx="2560225" cy="1708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15372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457200" y="1738313"/>
            <a:ext cx="4040188" cy="639762"/>
          </a:xfrm>
        </p:spPr>
        <p:txBody>
          <a:bodyPr>
            <a:noAutofit/>
          </a:bodyPr>
          <a:lstStyle/>
          <a:p>
            <a:pPr algn="ctr"/>
            <a:r>
              <a:rPr lang="en-US" dirty="0"/>
              <a:t>Lesson 1: </a:t>
            </a:r>
            <a:r>
              <a:rPr lang="en-US" dirty="0" smtClean="0"/>
              <a:t>Welcome </a:t>
            </a:r>
            <a:r>
              <a:rPr lang="en-US" dirty="0"/>
              <a:t>to </a:t>
            </a:r>
            <a:r>
              <a:rPr lang="en-US" i="1" dirty="0"/>
              <a:t>Eating Smart • Being </a:t>
            </a:r>
            <a:r>
              <a:rPr lang="en-US" i="1" dirty="0" smtClean="0"/>
              <a:t>Active</a:t>
            </a:r>
            <a:endParaRPr lang="en-US" i="1" dirty="0"/>
          </a:p>
        </p:txBody>
      </p:sp>
      <p:sp>
        <p:nvSpPr>
          <p:cNvPr id="3" name="Content Placeholder 2"/>
          <p:cNvSpPr>
            <a:spLocks noGrp="1"/>
          </p:cNvSpPr>
          <p:nvPr>
            <p:ph sz="half" idx="2"/>
          </p:nvPr>
        </p:nvSpPr>
        <p:spPr>
          <a:xfrm>
            <a:off x="457200" y="2479674"/>
            <a:ext cx="4040188" cy="4200525"/>
          </a:xfrm>
          <a:ln>
            <a:noFill/>
          </a:ln>
        </p:spPr>
        <p:txBody>
          <a:bodyPr>
            <a:normAutofit lnSpcReduction="10000"/>
          </a:bodyPr>
          <a:lstStyle/>
          <a:p>
            <a:r>
              <a:rPr lang="en-US" sz="2600" dirty="0" smtClean="0">
                <a:solidFill>
                  <a:schemeClr val="tx1"/>
                </a:solidFill>
              </a:rPr>
              <a:t>Focus on building rapport</a:t>
            </a:r>
          </a:p>
          <a:p>
            <a:r>
              <a:rPr lang="en-US" sz="2600" dirty="0" smtClean="0">
                <a:solidFill>
                  <a:schemeClr val="tx1"/>
                </a:solidFill>
              </a:rPr>
              <a:t>Provide info about lessons</a:t>
            </a:r>
          </a:p>
          <a:p>
            <a:r>
              <a:rPr lang="en-US" sz="2600" dirty="0" smtClean="0">
                <a:solidFill>
                  <a:schemeClr val="tx1"/>
                </a:solidFill>
              </a:rPr>
              <a:t>Prepare a popular recipe</a:t>
            </a:r>
          </a:p>
          <a:p>
            <a:r>
              <a:rPr lang="en-US" sz="2600" dirty="0" smtClean="0">
                <a:solidFill>
                  <a:schemeClr val="tx1"/>
                </a:solidFill>
              </a:rPr>
              <a:t>Practice knife safety skills</a:t>
            </a:r>
          </a:p>
          <a:p>
            <a:r>
              <a:rPr lang="en-US" sz="2600" dirty="0" smtClean="0">
                <a:solidFill>
                  <a:schemeClr val="tx1"/>
                </a:solidFill>
              </a:rPr>
              <a:t>Introduce physical activity for future lessons</a:t>
            </a:r>
          </a:p>
          <a:p>
            <a:r>
              <a:rPr lang="en-US" sz="2600" dirty="0" smtClean="0">
                <a:solidFill>
                  <a:schemeClr val="tx1"/>
                </a:solidFill>
              </a:rPr>
              <a:t>Paperwork at the end of lesson – demographic info and checklist</a:t>
            </a:r>
            <a:endParaRPr lang="en-US" sz="2600" dirty="0" smtClean="0">
              <a:solidFill>
                <a:srgbClr val="97C24F"/>
              </a:solidFill>
            </a:endParaRPr>
          </a:p>
          <a:p>
            <a:endParaRPr lang="en-US" dirty="0" smtClean="0">
              <a:solidFill>
                <a:srgbClr val="97C24F"/>
              </a:solidFill>
            </a:endParaRPr>
          </a:p>
        </p:txBody>
      </p:sp>
      <p:sp>
        <p:nvSpPr>
          <p:cNvPr id="7" name="Text Placeholder 6"/>
          <p:cNvSpPr>
            <a:spLocks noGrp="1"/>
          </p:cNvSpPr>
          <p:nvPr>
            <p:ph type="body" sz="quarter" idx="3"/>
          </p:nvPr>
        </p:nvSpPr>
        <p:spPr>
          <a:xfrm>
            <a:off x="4645025" y="1738313"/>
            <a:ext cx="4041775" cy="639762"/>
          </a:xfrm>
        </p:spPr>
        <p:txBody>
          <a:bodyPr>
            <a:normAutofit/>
          </a:bodyPr>
          <a:lstStyle/>
          <a:p>
            <a:pPr algn="ctr"/>
            <a:r>
              <a:rPr lang="en-US" dirty="0"/>
              <a:t>Lesson 2: Get Moving</a:t>
            </a:r>
            <a:r>
              <a:rPr lang="en-US" dirty="0" smtClean="0"/>
              <a:t>!</a:t>
            </a:r>
            <a:endParaRPr lang="en-US" dirty="0"/>
          </a:p>
        </p:txBody>
      </p:sp>
      <p:sp>
        <p:nvSpPr>
          <p:cNvPr id="4" name="Content Placeholder 3"/>
          <p:cNvSpPr>
            <a:spLocks noGrp="1"/>
          </p:cNvSpPr>
          <p:nvPr>
            <p:ph sz="quarter" idx="4"/>
          </p:nvPr>
        </p:nvSpPr>
        <p:spPr>
          <a:xfrm>
            <a:off x="4645025" y="2479675"/>
            <a:ext cx="4041775" cy="3951288"/>
          </a:xfrm>
          <a:ln>
            <a:noFill/>
          </a:ln>
        </p:spPr>
        <p:txBody>
          <a:bodyPr>
            <a:normAutofit/>
          </a:bodyPr>
          <a:lstStyle/>
          <a:p>
            <a:r>
              <a:rPr lang="en-US" sz="2600" dirty="0" smtClean="0">
                <a:solidFill>
                  <a:schemeClr val="tx1"/>
                </a:solidFill>
              </a:rPr>
              <a:t>In-depth information about physical activity</a:t>
            </a:r>
          </a:p>
          <a:p>
            <a:r>
              <a:rPr lang="en-US" sz="2600" dirty="0" smtClean="0">
                <a:solidFill>
                  <a:schemeClr val="tx1"/>
                </a:solidFill>
              </a:rPr>
              <a:t>Explanation and instructions for the physical activity segments</a:t>
            </a:r>
          </a:p>
          <a:p>
            <a:r>
              <a:rPr lang="en-US" sz="2600" dirty="0" smtClean="0">
                <a:solidFill>
                  <a:schemeClr val="tx1"/>
                </a:solidFill>
              </a:rPr>
              <a:t>Prepare a popular recipe</a:t>
            </a:r>
          </a:p>
          <a:p>
            <a:r>
              <a:rPr lang="en-US" sz="2600" dirty="0">
                <a:solidFill>
                  <a:schemeClr val="tx1"/>
                </a:solidFill>
              </a:rPr>
              <a:t>P</a:t>
            </a:r>
            <a:r>
              <a:rPr lang="en-US" sz="2600" dirty="0" smtClean="0">
                <a:solidFill>
                  <a:schemeClr val="tx1"/>
                </a:solidFill>
              </a:rPr>
              <a:t>aperwork – 24-hour dietary recall</a:t>
            </a:r>
            <a:endParaRPr lang="en-US" sz="2600" dirty="0">
              <a:solidFill>
                <a:schemeClr val="tx1"/>
              </a:solidFill>
            </a:endParaRPr>
          </a:p>
          <a:p>
            <a:pPr marL="0" indent="0">
              <a:buNone/>
            </a:pPr>
            <a:endParaRPr lang="en-US" dirty="0" smtClean="0">
              <a:solidFill>
                <a:srgbClr val="97C24F"/>
              </a:solidFill>
            </a:endParaRPr>
          </a:p>
        </p:txBody>
      </p:sp>
      <p:cxnSp>
        <p:nvCxnSpPr>
          <p:cNvPr id="9" name="Straight Connector 8"/>
          <p:cNvCxnSpPr/>
          <p:nvPr/>
        </p:nvCxnSpPr>
        <p:spPr>
          <a:xfrm>
            <a:off x="635000" y="2419350"/>
            <a:ext cx="3606800"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0" name="Straight Connector 9"/>
          <p:cNvCxnSpPr/>
          <p:nvPr/>
        </p:nvCxnSpPr>
        <p:spPr>
          <a:xfrm>
            <a:off x="4787900" y="2419350"/>
            <a:ext cx="3606800" cy="0"/>
          </a:xfrm>
          <a:prstGeom prst="line">
            <a:avLst/>
          </a:prstGeom>
        </p:spPr>
        <p:style>
          <a:lnRef idx="1">
            <a:schemeClr val="accent2"/>
          </a:lnRef>
          <a:fillRef idx="0">
            <a:schemeClr val="accent2"/>
          </a:fillRef>
          <a:effectRef idx="0">
            <a:schemeClr val="accent2"/>
          </a:effectRef>
          <a:fontRef idx="minor">
            <a:schemeClr val="tx1"/>
          </a:fontRef>
        </p:style>
      </p:cxnSp>
      <p:sp>
        <p:nvSpPr>
          <p:cNvPr id="11" name="Title 1"/>
          <p:cNvSpPr txBox="1">
            <a:spLocks/>
          </p:cNvSpPr>
          <p:nvPr/>
        </p:nvSpPr>
        <p:spPr>
          <a:xfrm>
            <a:off x="457200" y="274638"/>
            <a:ext cx="72644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bg1"/>
                </a:solidFill>
              </a:rPr>
              <a:t>New Lesson 1</a:t>
            </a:r>
            <a:endParaRPr lang="en-US" dirty="0">
              <a:solidFill>
                <a:schemeClr val="bg1"/>
              </a:solidFill>
            </a:endParaRPr>
          </a:p>
        </p:txBody>
      </p:sp>
    </p:spTree>
    <p:extLst>
      <p:ext uri="{BB962C8B-B14F-4D97-AF65-F5344CB8AC3E}">
        <p14:creationId xmlns:p14="http://schemas.microsoft.com/office/powerpoint/2010/main" val="37685299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pPr marL="0" indent="0">
              <a:buNone/>
            </a:pPr>
            <a:r>
              <a:rPr lang="en-US" dirty="0" smtClean="0"/>
              <a:t>Lesson 1 enhancement</a:t>
            </a:r>
            <a:endParaRPr lang="en-US" dirty="0"/>
          </a:p>
        </p:txBody>
      </p:sp>
      <p:sp>
        <p:nvSpPr>
          <p:cNvPr id="4" name="Content Placeholder 3"/>
          <p:cNvSpPr>
            <a:spLocks noGrp="1"/>
          </p:cNvSpPr>
          <p:nvPr>
            <p:ph sz="half" idx="2"/>
          </p:nvPr>
        </p:nvSpPr>
        <p:spPr/>
        <p:txBody>
          <a:bodyPr/>
          <a:lstStyle/>
          <a:p>
            <a:pPr marL="0" indent="0">
              <a:buNone/>
            </a:pPr>
            <a:r>
              <a:rPr lang="en-US" dirty="0" smtClean="0"/>
              <a:t>Lesson 2 enhancement</a:t>
            </a:r>
            <a:endParaRPr lang="en-US" dirty="0"/>
          </a:p>
        </p:txBody>
      </p:sp>
      <p:pic>
        <p:nvPicPr>
          <p:cNvPr id="11266" name="Picture 2" descr="P:\EFNEP and SNAP-Ed\Debby\New ESBA website\Website Copy\Photos for Website\1-ESBA Cutting Mat.jpg"/>
          <p:cNvPicPr preferRelativeResize="0">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25087" y="2656206"/>
            <a:ext cx="2973153" cy="1984004"/>
          </a:xfrm>
          <a:prstGeom prst="rect">
            <a:avLst/>
          </a:prstGeom>
          <a:noFill/>
          <a:extLst>
            <a:ext uri="{909E8E84-426E-40DD-AFC4-6F175D3DCCD1}">
              <a14:hiddenFill xmlns:a14="http://schemas.microsoft.com/office/drawing/2010/main">
                <a:solidFill>
                  <a:srgbClr val="FFFFFF"/>
                </a:solidFill>
              </a14:hiddenFill>
            </a:ext>
          </a:extLst>
        </p:spPr>
      </p:pic>
      <p:pic>
        <p:nvPicPr>
          <p:cNvPr id="11267" name="Picture 3" descr="P:\EFNEP and SNAP-Ed\Debby\New ESBA website\Website Copy\Photos for Website\2-ESBA Water Bottle.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389496" y="2270209"/>
            <a:ext cx="2171196" cy="2918557"/>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457200" y="274638"/>
            <a:ext cx="72644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smtClean="0">
                <a:solidFill>
                  <a:schemeClr val="bg1"/>
                </a:solidFill>
              </a:rPr>
              <a:t>New Lesson 1 and 2 Enhancements</a:t>
            </a:r>
            <a:endParaRPr lang="en-US" sz="3600" dirty="0">
              <a:solidFill>
                <a:schemeClr val="bg1"/>
              </a:solidFill>
            </a:endParaRPr>
          </a:p>
        </p:txBody>
      </p:sp>
    </p:spTree>
    <p:extLst>
      <p:ext uri="{BB962C8B-B14F-4D97-AF65-F5344CB8AC3E}">
        <p14:creationId xmlns:p14="http://schemas.microsoft.com/office/powerpoint/2010/main" val="10529548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7277100" cy="1143000"/>
          </a:xfrm>
        </p:spPr>
        <p:txBody>
          <a:bodyPr/>
          <a:lstStyle/>
          <a:p>
            <a:r>
              <a:rPr lang="en-US" dirty="0" smtClean="0">
                <a:solidFill>
                  <a:schemeClr val="bg1"/>
                </a:solidFill>
              </a:rPr>
              <a:t>New Lesson Order</a:t>
            </a:r>
            <a:endParaRPr lang="en-US" dirty="0">
              <a:solidFill>
                <a:schemeClr val="bg1"/>
              </a:solidFill>
            </a:endParaRPr>
          </a:p>
        </p:txBody>
      </p:sp>
      <p:sp>
        <p:nvSpPr>
          <p:cNvPr id="3" name="Content Placeholder 2"/>
          <p:cNvSpPr>
            <a:spLocks noGrp="1"/>
          </p:cNvSpPr>
          <p:nvPr>
            <p:ph idx="1"/>
          </p:nvPr>
        </p:nvSpPr>
        <p:spPr/>
        <p:txBody>
          <a:bodyPr/>
          <a:lstStyle/>
          <a:p>
            <a:r>
              <a:rPr lang="en-US" sz="2400" dirty="0" smtClean="0"/>
              <a:t>Welcome to </a:t>
            </a:r>
            <a:r>
              <a:rPr lang="en-US" sz="2400" i="1" dirty="0" smtClean="0"/>
              <a:t>Eating Smart • Being Active</a:t>
            </a:r>
          </a:p>
          <a:p>
            <a:r>
              <a:rPr lang="en-US" sz="2400" dirty="0" smtClean="0"/>
              <a:t>Get Moving!</a:t>
            </a:r>
          </a:p>
          <a:p>
            <a:r>
              <a:rPr lang="en-US" sz="2400" dirty="0" smtClean="0"/>
              <a:t>Plan, Shop, $</a:t>
            </a:r>
            <a:r>
              <a:rPr lang="en-US" sz="2400" dirty="0" err="1" smtClean="0"/>
              <a:t>ave</a:t>
            </a:r>
            <a:endParaRPr lang="en-US" sz="2400" dirty="0" smtClean="0"/>
          </a:p>
          <a:p>
            <a:r>
              <a:rPr lang="en-US" sz="2400" dirty="0" smtClean="0"/>
              <a:t>Fruits &amp; Veggies: Half Your Plate</a:t>
            </a:r>
          </a:p>
          <a:p>
            <a:r>
              <a:rPr lang="en-US" sz="2400" dirty="0" smtClean="0"/>
              <a:t>Make Half Your Grains Whole</a:t>
            </a:r>
          </a:p>
          <a:p>
            <a:r>
              <a:rPr lang="en-US" sz="2400" dirty="0" smtClean="0"/>
              <a:t>Go Lean with Protein</a:t>
            </a:r>
          </a:p>
          <a:p>
            <a:r>
              <a:rPr lang="en-US" sz="2400" dirty="0" smtClean="0"/>
              <a:t>Build Strong Bones</a:t>
            </a:r>
          </a:p>
          <a:p>
            <a:r>
              <a:rPr lang="en-US" sz="2400" dirty="0" smtClean="0"/>
              <a:t>Make a Change</a:t>
            </a:r>
          </a:p>
          <a:p>
            <a:r>
              <a:rPr lang="en-US" sz="2400" dirty="0" smtClean="0"/>
              <a:t>Celebrate! Eat Smart &amp; Be Active</a:t>
            </a:r>
            <a:endParaRPr lang="en-US" sz="2000" dirty="0"/>
          </a:p>
        </p:txBody>
      </p:sp>
      <p:pic>
        <p:nvPicPr>
          <p:cNvPr id="1026" name="Picture 2" descr="P:\EFNEP and SNAP-Ed\Eating Smart Being Active\2015 dietary guidelines updates\photos\304690_Visuals_Welcome-x1a_Page_1.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5705475" y="2091878"/>
            <a:ext cx="2841625" cy="3542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18130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a:spLocks noGrp="1"/>
          </p:cNvSpPr>
          <p:nvPr>
            <p:ph type="title"/>
          </p:nvPr>
        </p:nvSpPr>
        <p:spPr>
          <a:xfrm>
            <a:off x="457200" y="274638"/>
            <a:ext cx="7277100" cy="1143000"/>
          </a:xfrm>
        </p:spPr>
        <p:txBody>
          <a:bodyPr/>
          <a:lstStyle/>
          <a:p>
            <a:r>
              <a:rPr lang="en-US" dirty="0" smtClean="0">
                <a:solidFill>
                  <a:schemeClr val="bg1"/>
                </a:solidFill>
              </a:rPr>
              <a:t>New Lesson Plan Format</a:t>
            </a:r>
            <a:endParaRPr lang="en-US" dirty="0">
              <a:solidFill>
                <a:schemeClr val="bg1"/>
              </a:solidFill>
            </a:endParaRPr>
          </a:p>
        </p:txBody>
      </p:sp>
      <p:pic>
        <p:nvPicPr>
          <p:cNvPr id="5" name="Picture 4"/>
          <p:cNvPicPr/>
          <p:nvPr/>
        </p:nvPicPr>
        <p:blipFill rotWithShape="1">
          <a:blip r:embed="rId3" cstate="screen">
            <a:extLst>
              <a:ext uri="{28A0092B-C50C-407E-A947-70E740481C1C}">
                <a14:useLocalDpi xmlns:a14="http://schemas.microsoft.com/office/drawing/2010/main"/>
              </a:ext>
            </a:extLst>
          </a:blip>
          <a:srcRect/>
          <a:stretch/>
        </p:blipFill>
        <p:spPr bwMode="auto">
          <a:xfrm>
            <a:off x="2456497" y="1493838"/>
            <a:ext cx="4097655" cy="5257165"/>
          </a:xfrm>
          <a:prstGeom prst="rect">
            <a:avLst/>
          </a:prstGeom>
          <a:ln>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510071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P:\EFNEP and SNAP-Ed\Eating Smart Being Active\2015 dietary guidelines updates\photos\table of contents.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4079" y="1676400"/>
            <a:ext cx="3658524" cy="473456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9219" name="Picture 3" descr="P:\EFNEP and SNAP-Ed\Eating Smart Being Active\2015 dietary guidelines updates\photos\table of contents FYI.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815840" y="1676400"/>
            <a:ext cx="3647439" cy="472021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457200" y="274638"/>
            <a:ext cx="7277100" cy="1143000"/>
          </a:xfrm>
        </p:spPr>
        <p:txBody>
          <a:bodyPr/>
          <a:lstStyle/>
          <a:p>
            <a:r>
              <a:rPr lang="en-US" dirty="0" smtClean="0">
                <a:solidFill>
                  <a:schemeClr val="bg1"/>
                </a:solidFill>
              </a:rPr>
              <a:t>New Table of Contents</a:t>
            </a:r>
            <a:endParaRPr lang="en-US" dirty="0">
              <a:solidFill>
                <a:schemeClr val="bg1"/>
              </a:solidFill>
            </a:endParaRPr>
          </a:p>
        </p:txBody>
      </p:sp>
    </p:spTree>
    <p:extLst>
      <p:ext uri="{BB962C8B-B14F-4D97-AF65-F5344CB8AC3E}">
        <p14:creationId xmlns:p14="http://schemas.microsoft.com/office/powerpoint/2010/main" val="1443352356"/>
      </p:ext>
    </p:extLst>
  </p:cSld>
  <p:clrMapOvr>
    <a:masterClrMapping/>
  </p:clrMapOvr>
  <p:timing>
    <p:tnLst>
      <p:par>
        <p:cTn id="1" dur="indefinite" restart="never" nodeType="tmRoot"/>
      </p:par>
    </p:tnLst>
  </p:timing>
</p:sld>
</file>

<file path=ppt/theme/theme1.xml><?xml version="1.0" encoding="utf-8"?>
<a:theme xmlns:a="http://schemas.openxmlformats.org/drawingml/2006/main" name="ESBA PP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ESBA PPT design</Template>
  <TotalTime>808</TotalTime>
  <Words>2555</Words>
  <Application>Microsoft Office PowerPoint</Application>
  <PresentationFormat>On-screen Show (4:3)</PresentationFormat>
  <Paragraphs>214</Paragraphs>
  <Slides>25</Slides>
  <Notes>25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25</vt:i4>
      </vt:variant>
    </vt:vector>
  </HeadingPairs>
  <TitlesOfParts>
    <vt:vector size="28" baseType="lpstr">
      <vt:lpstr>Arial</vt:lpstr>
      <vt:lpstr>Calibri</vt:lpstr>
      <vt:lpstr>ESBA PPT design</vt:lpstr>
      <vt:lpstr>Eating Smart • Being Active</vt:lpstr>
      <vt:lpstr>Rationale for Changes</vt:lpstr>
      <vt:lpstr>What Stayed the Same?</vt:lpstr>
      <vt:lpstr>A New Look</vt:lpstr>
      <vt:lpstr>PowerPoint Presentation</vt:lpstr>
      <vt:lpstr>PowerPoint Presentation</vt:lpstr>
      <vt:lpstr>New Lesson Order</vt:lpstr>
      <vt:lpstr>New Lesson Plan Format</vt:lpstr>
      <vt:lpstr>New Table of Contents</vt:lpstr>
      <vt:lpstr>Updated Preparing for Class and  New Setting Up for Class Sections</vt:lpstr>
      <vt:lpstr>Updated Icon Key</vt:lpstr>
      <vt:lpstr>New Reflection Section</vt:lpstr>
      <vt:lpstr>New Review Section</vt:lpstr>
      <vt:lpstr>PowerPoint Presentation</vt:lpstr>
      <vt:lpstr>PowerPoint Presentation</vt:lpstr>
      <vt:lpstr>PowerPoint Presentation</vt:lpstr>
      <vt:lpstr>PowerPoint Presentation</vt:lpstr>
      <vt:lpstr>Let’s Be Active Instructions</vt:lpstr>
      <vt:lpstr>Updated Worksheets and Handouts</vt:lpstr>
      <vt:lpstr>New Handouts</vt:lpstr>
      <vt:lpstr>Updated Visuals</vt:lpstr>
      <vt:lpstr>New: Tailor Lessons for Your Audience</vt:lpstr>
      <vt:lpstr>New Mobile Phone App</vt:lpstr>
      <vt:lpstr>Updated Website</vt:lpstr>
      <vt:lpstr>PowerPoint Presentation</vt:lpstr>
    </vt:vector>
  </TitlesOfParts>
  <Company>Colorado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Eating Smart • Being Active</dc:title>
  <dc:creator>McGirr,Kathryn</dc:creator>
  <cp:lastModifiedBy>McGirr,Kathryn</cp:lastModifiedBy>
  <cp:revision>89</cp:revision>
  <dcterms:created xsi:type="dcterms:W3CDTF">2014-04-29T16:19:06Z</dcterms:created>
  <dcterms:modified xsi:type="dcterms:W3CDTF">2017-09-06T16:33:33Z</dcterms:modified>
</cp:coreProperties>
</file>