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70" r:id="rId1"/>
  </p:sldMasterIdLst>
  <p:notesMasterIdLst>
    <p:notesMasterId r:id="rId25"/>
  </p:notesMasterIdLst>
  <p:sldIdLst>
    <p:sldId id="256" r:id="rId2"/>
    <p:sldId id="271" r:id="rId3"/>
    <p:sldId id="261" r:id="rId4"/>
    <p:sldId id="259" r:id="rId5"/>
    <p:sldId id="257" r:id="rId6"/>
    <p:sldId id="258" r:id="rId7"/>
    <p:sldId id="264" r:id="rId8"/>
    <p:sldId id="269" r:id="rId9"/>
    <p:sldId id="295" r:id="rId10"/>
    <p:sldId id="296" r:id="rId11"/>
    <p:sldId id="297" r:id="rId12"/>
    <p:sldId id="298" r:id="rId13"/>
    <p:sldId id="302" r:id="rId14"/>
    <p:sldId id="303" r:id="rId15"/>
    <p:sldId id="304" r:id="rId16"/>
    <p:sldId id="299" r:id="rId17"/>
    <p:sldId id="300" r:id="rId18"/>
    <p:sldId id="301" r:id="rId19"/>
    <p:sldId id="285" r:id="rId20"/>
    <p:sldId id="305" r:id="rId21"/>
    <p:sldId id="306" r:id="rId22"/>
    <p:sldId id="307" r:id="rId23"/>
    <p:sldId id="308" r:id="rId24"/>
  </p:sldIdLst>
  <p:sldSz cx="9144000" cy="6858000" type="screen4x3"/>
  <p:notesSz cx="7010400" cy="9296400"/>
  <p:defaultTextStyle>
    <a:defPPr>
      <a:defRPr lang="en-US"/>
    </a:defPPr>
    <a:lvl1pPr marL="0" algn="l" defTabSz="375270" rtl="0" eaLnBrk="1" latinLnBrk="0" hangingPunct="1">
      <a:defRPr sz="1500" kern="1200">
        <a:solidFill>
          <a:schemeClr val="tx1"/>
        </a:solidFill>
        <a:latin typeface="+mn-lt"/>
        <a:ea typeface="+mn-ea"/>
        <a:cs typeface="+mn-cs"/>
      </a:defRPr>
    </a:lvl1pPr>
    <a:lvl2pPr marL="375270" algn="l" defTabSz="375270" rtl="0" eaLnBrk="1" latinLnBrk="0" hangingPunct="1">
      <a:defRPr sz="1500" kern="1200">
        <a:solidFill>
          <a:schemeClr val="tx1"/>
        </a:solidFill>
        <a:latin typeface="+mn-lt"/>
        <a:ea typeface="+mn-ea"/>
        <a:cs typeface="+mn-cs"/>
      </a:defRPr>
    </a:lvl2pPr>
    <a:lvl3pPr marL="750540" algn="l" defTabSz="375270" rtl="0" eaLnBrk="1" latinLnBrk="0" hangingPunct="1">
      <a:defRPr sz="1500" kern="1200">
        <a:solidFill>
          <a:schemeClr val="tx1"/>
        </a:solidFill>
        <a:latin typeface="+mn-lt"/>
        <a:ea typeface="+mn-ea"/>
        <a:cs typeface="+mn-cs"/>
      </a:defRPr>
    </a:lvl3pPr>
    <a:lvl4pPr marL="1125809" algn="l" defTabSz="375270" rtl="0" eaLnBrk="1" latinLnBrk="0" hangingPunct="1">
      <a:defRPr sz="1500" kern="1200">
        <a:solidFill>
          <a:schemeClr val="tx1"/>
        </a:solidFill>
        <a:latin typeface="+mn-lt"/>
        <a:ea typeface="+mn-ea"/>
        <a:cs typeface="+mn-cs"/>
      </a:defRPr>
    </a:lvl4pPr>
    <a:lvl5pPr marL="1501079" algn="l" defTabSz="375270" rtl="0" eaLnBrk="1" latinLnBrk="0" hangingPunct="1">
      <a:defRPr sz="1500" kern="1200">
        <a:solidFill>
          <a:schemeClr val="tx1"/>
        </a:solidFill>
        <a:latin typeface="+mn-lt"/>
        <a:ea typeface="+mn-ea"/>
        <a:cs typeface="+mn-cs"/>
      </a:defRPr>
    </a:lvl5pPr>
    <a:lvl6pPr marL="1876349" algn="l" defTabSz="375270" rtl="0" eaLnBrk="1" latinLnBrk="0" hangingPunct="1">
      <a:defRPr sz="1500" kern="1200">
        <a:solidFill>
          <a:schemeClr val="tx1"/>
        </a:solidFill>
        <a:latin typeface="+mn-lt"/>
        <a:ea typeface="+mn-ea"/>
        <a:cs typeface="+mn-cs"/>
      </a:defRPr>
    </a:lvl6pPr>
    <a:lvl7pPr marL="2251619" algn="l" defTabSz="375270" rtl="0" eaLnBrk="1" latinLnBrk="0" hangingPunct="1">
      <a:defRPr sz="1500" kern="1200">
        <a:solidFill>
          <a:schemeClr val="tx1"/>
        </a:solidFill>
        <a:latin typeface="+mn-lt"/>
        <a:ea typeface="+mn-ea"/>
        <a:cs typeface="+mn-cs"/>
      </a:defRPr>
    </a:lvl7pPr>
    <a:lvl8pPr marL="2626888" algn="l" defTabSz="375270" rtl="0" eaLnBrk="1" latinLnBrk="0" hangingPunct="1">
      <a:defRPr sz="1500" kern="1200">
        <a:solidFill>
          <a:schemeClr val="tx1"/>
        </a:solidFill>
        <a:latin typeface="+mn-lt"/>
        <a:ea typeface="+mn-ea"/>
        <a:cs typeface="+mn-cs"/>
      </a:defRPr>
    </a:lvl8pPr>
    <a:lvl9pPr marL="3002158" algn="l" defTabSz="375270"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73851" autoAdjust="0"/>
  </p:normalViewPr>
  <p:slideViewPr>
    <p:cSldViewPr snapToGrid="0">
      <p:cViewPr varScale="1">
        <p:scale>
          <a:sx n="85" d="100"/>
          <a:sy n="85" d="100"/>
        </p:scale>
        <p:origin x="2346"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4" d="100"/>
          <a:sy n="74" d="100"/>
        </p:scale>
        <p:origin x="315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B8DABDD-6C94-4851-BBAB-34205E5B8CAA}" type="datetimeFigureOut">
              <a:rPr lang="en-US" smtClean="0"/>
              <a:t>5/9/2017</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B943D5A-8937-4086-9476-C61ED676829A}" type="slidenum">
              <a:rPr lang="en-US" smtClean="0"/>
              <a:t>‹#›</a:t>
            </a:fld>
            <a:endParaRPr lang="en-US" dirty="0"/>
          </a:p>
        </p:txBody>
      </p:sp>
    </p:spTree>
    <p:extLst>
      <p:ext uri="{BB962C8B-B14F-4D97-AF65-F5344CB8AC3E}">
        <p14:creationId xmlns:p14="http://schemas.microsoft.com/office/powerpoint/2010/main" val="1066929452"/>
      </p:ext>
    </p:extLst>
  </p:cSld>
  <p:clrMap bg1="lt1" tx1="dk1" bg2="lt2" tx2="dk2" accent1="accent1" accent2="accent2" accent3="accent3" accent4="accent4" accent5="accent5" accent6="accent6" hlink="hlink" folHlink="folHlink"/>
  <p:notesStyle>
    <a:lvl1pPr marL="0" algn="l" defTabSz="750540" rtl="0" eaLnBrk="1" latinLnBrk="0" hangingPunct="1">
      <a:defRPr sz="1000" kern="1200">
        <a:solidFill>
          <a:schemeClr val="tx1"/>
        </a:solidFill>
        <a:latin typeface="+mn-lt"/>
        <a:ea typeface="+mn-ea"/>
        <a:cs typeface="+mn-cs"/>
      </a:defRPr>
    </a:lvl1pPr>
    <a:lvl2pPr marL="375270" algn="l" defTabSz="750540" rtl="0" eaLnBrk="1" latinLnBrk="0" hangingPunct="1">
      <a:defRPr sz="1000" kern="1200">
        <a:solidFill>
          <a:schemeClr val="tx1"/>
        </a:solidFill>
        <a:latin typeface="+mn-lt"/>
        <a:ea typeface="+mn-ea"/>
        <a:cs typeface="+mn-cs"/>
      </a:defRPr>
    </a:lvl2pPr>
    <a:lvl3pPr marL="750540" algn="l" defTabSz="750540" rtl="0" eaLnBrk="1" latinLnBrk="0" hangingPunct="1">
      <a:defRPr sz="1000" kern="1200">
        <a:solidFill>
          <a:schemeClr val="tx1"/>
        </a:solidFill>
        <a:latin typeface="+mn-lt"/>
        <a:ea typeface="+mn-ea"/>
        <a:cs typeface="+mn-cs"/>
      </a:defRPr>
    </a:lvl3pPr>
    <a:lvl4pPr marL="1125809" algn="l" defTabSz="750540" rtl="0" eaLnBrk="1" latinLnBrk="0" hangingPunct="1">
      <a:defRPr sz="1000" kern="1200">
        <a:solidFill>
          <a:schemeClr val="tx1"/>
        </a:solidFill>
        <a:latin typeface="+mn-lt"/>
        <a:ea typeface="+mn-ea"/>
        <a:cs typeface="+mn-cs"/>
      </a:defRPr>
    </a:lvl4pPr>
    <a:lvl5pPr marL="1501079" algn="l" defTabSz="750540" rtl="0" eaLnBrk="1" latinLnBrk="0" hangingPunct="1">
      <a:defRPr sz="1000" kern="1200">
        <a:solidFill>
          <a:schemeClr val="tx1"/>
        </a:solidFill>
        <a:latin typeface="+mn-lt"/>
        <a:ea typeface="+mn-ea"/>
        <a:cs typeface="+mn-cs"/>
      </a:defRPr>
    </a:lvl5pPr>
    <a:lvl6pPr marL="1876349" algn="l" defTabSz="750540" rtl="0" eaLnBrk="1" latinLnBrk="0" hangingPunct="1">
      <a:defRPr sz="1000" kern="1200">
        <a:solidFill>
          <a:schemeClr val="tx1"/>
        </a:solidFill>
        <a:latin typeface="+mn-lt"/>
        <a:ea typeface="+mn-ea"/>
        <a:cs typeface="+mn-cs"/>
      </a:defRPr>
    </a:lvl6pPr>
    <a:lvl7pPr marL="2251619" algn="l" defTabSz="750540" rtl="0" eaLnBrk="1" latinLnBrk="0" hangingPunct="1">
      <a:defRPr sz="1000" kern="1200">
        <a:solidFill>
          <a:schemeClr val="tx1"/>
        </a:solidFill>
        <a:latin typeface="+mn-lt"/>
        <a:ea typeface="+mn-ea"/>
        <a:cs typeface="+mn-cs"/>
      </a:defRPr>
    </a:lvl7pPr>
    <a:lvl8pPr marL="2626888" algn="l" defTabSz="750540" rtl="0" eaLnBrk="1" latinLnBrk="0" hangingPunct="1">
      <a:defRPr sz="1000" kern="1200">
        <a:solidFill>
          <a:schemeClr val="tx1"/>
        </a:solidFill>
        <a:latin typeface="+mn-lt"/>
        <a:ea typeface="+mn-ea"/>
        <a:cs typeface="+mn-cs"/>
      </a:defRPr>
    </a:lvl8pPr>
    <a:lvl9pPr marL="3002158" algn="l" defTabSz="750540"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eatingsmartbeingactive.colostate.edu/resources-for-implementation/physical-activity/physical-activity-training-videos/introductory-videos/"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eatingsmartbeingactive.colostate.edu/resources-for-implementation/physical-activity/physical-activity-training-videos/instructional-video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i="0" dirty="0" smtClean="0"/>
              <a:t>To accompany this PPT on the website:</a:t>
            </a:r>
          </a:p>
          <a:p>
            <a:pPr marL="171450" indent="-171450">
              <a:buFont typeface="Arial" charset="0"/>
              <a:buChar char="•"/>
            </a:pPr>
            <a:r>
              <a:rPr lang="en-US" i="0" dirty="0" smtClean="0"/>
              <a:t>Thoroughly read through the slides and notes.  Make adjustments based on your program needs.</a:t>
            </a:r>
          </a:p>
          <a:p>
            <a:pPr marL="171450" indent="-171450">
              <a:buFont typeface="Arial" charset="0"/>
              <a:buChar char="•"/>
            </a:pPr>
            <a:r>
              <a:rPr lang="en-US" i="0" dirty="0" smtClean="0"/>
              <a:t>Determine timeline for educators to learn and practice the </a:t>
            </a:r>
            <a:r>
              <a:rPr lang="en-US" i="0" dirty="0" smtClean="0"/>
              <a:t>physical activities</a:t>
            </a:r>
            <a:r>
              <a:rPr lang="en-US" i="0" baseline="0" dirty="0" smtClean="0"/>
              <a:t> </a:t>
            </a:r>
            <a:r>
              <a:rPr lang="en-US" i="0" baseline="0" dirty="0" smtClean="0"/>
              <a:t>using the training videos after seeing this PPT.</a:t>
            </a:r>
          </a:p>
          <a:p>
            <a:pPr marL="171450" indent="-171450">
              <a:buFont typeface="Arial" charset="0"/>
              <a:buChar char="•"/>
            </a:pPr>
            <a:r>
              <a:rPr lang="en-US" i="0" baseline="0" dirty="0" smtClean="0"/>
              <a:t>Provide opportunities for educators to teach the physical activities to colleagues and supervisors.  It is very important that they feel comfortable leading the </a:t>
            </a:r>
            <a:r>
              <a:rPr lang="en-US" i="0" baseline="0" dirty="0" smtClean="0"/>
              <a:t>physical activities </a:t>
            </a:r>
            <a:r>
              <a:rPr lang="en-US" i="0" baseline="0" dirty="0" smtClean="0"/>
              <a:t>before ever teaching them in class.</a:t>
            </a:r>
            <a:endParaRPr lang="en-US" i="0" dirty="0" smtClean="0"/>
          </a:p>
          <a:p>
            <a:endParaRPr lang="en-US" i="1" dirty="0" smtClean="0"/>
          </a:p>
          <a:p>
            <a:endParaRPr lang="en-US" i="1" dirty="0" smtClean="0"/>
          </a:p>
          <a:p>
            <a:r>
              <a:rPr lang="en-US" i="1" dirty="0" smtClean="0"/>
              <a:t>Eating</a:t>
            </a:r>
            <a:r>
              <a:rPr lang="en-US" i="1" baseline="0" dirty="0" smtClean="0"/>
              <a:t> Smart • Being Active  </a:t>
            </a:r>
            <a:r>
              <a:rPr lang="en-US" i="0" baseline="0" dirty="0" smtClean="0"/>
              <a:t>authors </a:t>
            </a:r>
            <a:r>
              <a:rPr lang="en-US" baseline="0" dirty="0" smtClean="0"/>
              <a:t>have completely overhauled the physical activity segments in all the lessons.  Learn more about the changes and the </a:t>
            </a:r>
            <a:r>
              <a:rPr lang="en-US" i="1" baseline="0" dirty="0" smtClean="0"/>
              <a:t>Physical Activities Guidelines </a:t>
            </a:r>
            <a:r>
              <a:rPr lang="en-US" baseline="0" dirty="0" smtClean="0"/>
              <a:t>that inspired the new material.</a:t>
            </a:r>
            <a:endParaRPr lang="en-US" dirty="0"/>
          </a:p>
        </p:txBody>
      </p:sp>
      <p:sp>
        <p:nvSpPr>
          <p:cNvPr id="4" name="Slide Number Placeholder 3"/>
          <p:cNvSpPr>
            <a:spLocks noGrp="1"/>
          </p:cNvSpPr>
          <p:nvPr>
            <p:ph type="sldNum" sz="quarter" idx="10"/>
          </p:nvPr>
        </p:nvSpPr>
        <p:spPr/>
        <p:txBody>
          <a:bodyPr/>
          <a:lstStyle/>
          <a:p>
            <a:fld id="{6B943D5A-8937-4086-9476-C61ED676829A}" type="slidenum">
              <a:rPr lang="en-US" smtClean="0"/>
              <a:t>1</a:t>
            </a:fld>
            <a:endParaRPr lang="en-US" dirty="0"/>
          </a:p>
        </p:txBody>
      </p:sp>
    </p:spTree>
    <p:extLst>
      <p:ext uri="{BB962C8B-B14F-4D97-AF65-F5344CB8AC3E}">
        <p14:creationId xmlns:p14="http://schemas.microsoft.com/office/powerpoint/2010/main" val="3817060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smtClean="0"/>
              <a:t>This is a shot of the cardio</a:t>
            </a:r>
            <a:r>
              <a:rPr lang="en-US" baseline="0" dirty="0" smtClean="0"/>
              <a:t> options in </a:t>
            </a:r>
            <a:r>
              <a:rPr lang="en-US" baseline="0" dirty="0" smtClean="0"/>
              <a:t>Lesson 5 : Grains</a:t>
            </a:r>
            <a:r>
              <a:rPr lang="en-US" baseline="0" dirty="0" smtClean="0"/>
              <a:t>.  You can see that both options are offered </a:t>
            </a:r>
            <a:r>
              <a:rPr lang="en-US" baseline="0" dirty="0" smtClean="0"/>
              <a:t>(</a:t>
            </a:r>
            <a:r>
              <a:rPr lang="en-US" i="1" baseline="0" dirty="0" smtClean="0"/>
              <a:t>Walk Indoors with Leslie </a:t>
            </a:r>
            <a:r>
              <a:rPr lang="en-US" i="1" baseline="0" dirty="0" err="1" smtClean="0"/>
              <a:t>Sansone</a:t>
            </a:r>
            <a:r>
              <a:rPr lang="en-US" i="1" baseline="0" dirty="0" smtClean="0"/>
              <a:t> </a:t>
            </a:r>
            <a:r>
              <a:rPr lang="en-US" baseline="0" dirty="0" smtClean="0"/>
              <a:t>DVD and Cardio Pyramid with Warm-Up). However</a:t>
            </a:r>
            <a:r>
              <a:rPr lang="en-US" baseline="0" dirty="0" smtClean="0"/>
              <a:t>, when teaching this lesson, you will use the option you have </a:t>
            </a:r>
            <a:r>
              <a:rPr lang="en-US" baseline="0" dirty="0" smtClean="0"/>
              <a:t>used in </a:t>
            </a:r>
            <a:r>
              <a:rPr lang="en-US" baseline="0" dirty="0" smtClean="0"/>
              <a:t>previous lessons with </a:t>
            </a:r>
            <a:r>
              <a:rPr lang="en-US" baseline="0" dirty="0" smtClean="0"/>
              <a:t>that </a:t>
            </a:r>
            <a:r>
              <a:rPr lang="en-US" baseline="0" dirty="0" smtClean="0"/>
              <a:t>particular group.</a:t>
            </a:r>
            <a:endParaRPr lang="en-US" dirty="0"/>
          </a:p>
        </p:txBody>
      </p:sp>
      <p:sp>
        <p:nvSpPr>
          <p:cNvPr id="4" name="Slide Number Placeholder 3"/>
          <p:cNvSpPr>
            <a:spLocks noGrp="1"/>
          </p:cNvSpPr>
          <p:nvPr>
            <p:ph type="sldNum" sz="quarter" idx="10"/>
          </p:nvPr>
        </p:nvSpPr>
        <p:spPr/>
        <p:txBody>
          <a:bodyPr/>
          <a:lstStyle/>
          <a:p>
            <a:fld id="{770F8BEE-6960-4F90-B041-7217691A011E}" type="slidenum">
              <a:rPr lang="en-US" smtClean="0"/>
              <a:t>10</a:t>
            </a:fld>
            <a:endParaRPr lang="en-US"/>
          </a:p>
        </p:txBody>
      </p:sp>
    </p:spTree>
    <p:extLst>
      <p:ext uri="{BB962C8B-B14F-4D97-AF65-F5344CB8AC3E}">
        <p14:creationId xmlns:p14="http://schemas.microsoft.com/office/powerpoint/2010/main" val="2497962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4708" indent="-174708">
              <a:buFont typeface="Arial" charset="0"/>
              <a:buChar char="•"/>
            </a:pPr>
            <a:r>
              <a:rPr lang="en-US" sz="1000" baseline="0" dirty="0" smtClean="0"/>
              <a:t>Strength-building activity</a:t>
            </a:r>
            <a:endParaRPr lang="en-US" sz="1000" baseline="0" dirty="0" smtClean="0"/>
          </a:p>
          <a:p>
            <a:pPr marL="640594" lvl="1" indent="-174708">
              <a:buFont typeface="Arial" charset="0"/>
              <a:buChar char="•"/>
            </a:pPr>
            <a:r>
              <a:rPr lang="en-US" sz="1000" baseline="0" dirty="0" smtClean="0"/>
              <a:t>After the cardio activity (walking DVD or </a:t>
            </a:r>
            <a:r>
              <a:rPr lang="en-US" sz="1000" baseline="0" dirty="0" smtClean="0"/>
              <a:t>Cardio Pyramid</a:t>
            </a:r>
            <a:r>
              <a:rPr lang="en-US" sz="1000" baseline="0" dirty="0" smtClean="0"/>
              <a:t>), every lesson has a </a:t>
            </a:r>
            <a:r>
              <a:rPr lang="en-US" sz="1000" baseline="0" dirty="0" smtClean="0"/>
              <a:t>different strength-building </a:t>
            </a:r>
            <a:r>
              <a:rPr lang="en-US" sz="1000" baseline="0" dirty="0" smtClean="0"/>
              <a:t>activity </a:t>
            </a:r>
            <a:r>
              <a:rPr lang="en-US" sz="1000" baseline="0" dirty="0" smtClean="0"/>
              <a:t>that targets muscle- </a:t>
            </a:r>
            <a:r>
              <a:rPr lang="en-US" sz="1000" baseline="0" dirty="0" smtClean="0"/>
              <a:t>and/or </a:t>
            </a:r>
            <a:r>
              <a:rPr lang="en-US" sz="1000" baseline="0" dirty="0" smtClean="0"/>
              <a:t>bone-strengthening.  </a:t>
            </a:r>
            <a:r>
              <a:rPr lang="en-US" sz="1000" baseline="0" dirty="0" smtClean="0"/>
              <a:t>Some of these activities include calf raises, lunges, and triceps kickbacks.</a:t>
            </a:r>
          </a:p>
          <a:p>
            <a:pPr marL="640594" lvl="1" indent="-174708">
              <a:buFont typeface="Arial" charset="0"/>
              <a:buChar char="•"/>
            </a:pPr>
            <a:r>
              <a:rPr lang="en-US" sz="1000" baseline="0" dirty="0" smtClean="0"/>
              <a:t>These </a:t>
            </a:r>
            <a:r>
              <a:rPr lang="en-US" sz="1000" baseline="0" dirty="0" smtClean="0"/>
              <a:t>strength-building </a:t>
            </a:r>
            <a:r>
              <a:rPr lang="en-US" sz="1000" baseline="0" dirty="0" smtClean="0"/>
              <a:t>activities take no more than 3-5 minutes to complete. </a:t>
            </a:r>
          </a:p>
        </p:txBody>
      </p:sp>
      <p:sp>
        <p:nvSpPr>
          <p:cNvPr id="4" name="Slide Number Placeholder 3"/>
          <p:cNvSpPr>
            <a:spLocks noGrp="1"/>
          </p:cNvSpPr>
          <p:nvPr>
            <p:ph type="sldNum" sz="quarter" idx="10"/>
          </p:nvPr>
        </p:nvSpPr>
        <p:spPr/>
        <p:txBody>
          <a:bodyPr/>
          <a:lstStyle/>
          <a:p>
            <a:fld id="{9A49C8EE-AA81-4559-9726-104DD2BF94D1}" type="slidenum">
              <a:rPr lang="en-US" smtClean="0"/>
              <a:t>11</a:t>
            </a:fld>
            <a:endParaRPr lang="en-US"/>
          </a:p>
        </p:txBody>
      </p:sp>
    </p:spTree>
    <p:extLst>
      <p:ext uri="{BB962C8B-B14F-4D97-AF65-F5344CB8AC3E}">
        <p14:creationId xmlns:p14="http://schemas.microsoft.com/office/powerpoint/2010/main" val="3609455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indent="0">
              <a:buFont typeface="Arial" charset="0"/>
              <a:buNone/>
            </a:pPr>
            <a:r>
              <a:rPr lang="en-US" sz="1000" baseline="0" dirty="0" smtClean="0"/>
              <a:t>Cool </a:t>
            </a:r>
            <a:r>
              <a:rPr lang="en-US" sz="1000" baseline="0" dirty="0" smtClean="0"/>
              <a:t>down – the </a:t>
            </a:r>
            <a:r>
              <a:rPr lang="en-US" sz="1000" baseline="0" dirty="0" smtClean="0"/>
              <a:t>final step to the physical activity </a:t>
            </a:r>
            <a:r>
              <a:rPr lang="en-US" sz="1000" baseline="0" dirty="0" smtClean="0"/>
              <a:t>in </a:t>
            </a:r>
            <a:r>
              <a:rPr lang="en-US" sz="1000" baseline="0" dirty="0" smtClean="0"/>
              <a:t>each lesson is a brief cool down. </a:t>
            </a:r>
          </a:p>
          <a:p>
            <a:pPr marL="174708" indent="-174708">
              <a:buFont typeface="Arial" charset="0"/>
              <a:buChar char="•"/>
            </a:pPr>
            <a:endParaRPr lang="en-US" sz="1600" dirty="0" smtClean="0"/>
          </a:p>
          <a:p>
            <a:endParaRPr lang="en-US" sz="1600" dirty="0"/>
          </a:p>
        </p:txBody>
      </p:sp>
      <p:sp>
        <p:nvSpPr>
          <p:cNvPr id="4" name="Slide Number Placeholder 3"/>
          <p:cNvSpPr>
            <a:spLocks noGrp="1"/>
          </p:cNvSpPr>
          <p:nvPr>
            <p:ph type="sldNum" sz="quarter" idx="10"/>
          </p:nvPr>
        </p:nvSpPr>
        <p:spPr/>
        <p:txBody>
          <a:bodyPr/>
          <a:lstStyle/>
          <a:p>
            <a:fld id="{770F8BEE-6960-4F90-B041-7217691A011E}" type="slidenum">
              <a:rPr lang="en-US" smtClean="0"/>
              <a:t>12</a:t>
            </a:fld>
            <a:endParaRPr lang="en-US"/>
          </a:p>
        </p:txBody>
      </p:sp>
    </p:spTree>
    <p:extLst>
      <p:ext uri="{BB962C8B-B14F-4D97-AF65-F5344CB8AC3E}">
        <p14:creationId xmlns:p14="http://schemas.microsoft.com/office/powerpoint/2010/main" val="2120092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000" dirty="0" smtClean="0"/>
              <a:t>The </a:t>
            </a:r>
            <a:r>
              <a:rPr lang="en-US" sz="1000" dirty="0" smtClean="0"/>
              <a:t>Cardio Pyramid</a:t>
            </a:r>
            <a:r>
              <a:rPr lang="en-US" sz="1000" baseline="0" dirty="0" smtClean="0"/>
              <a:t> with Warm-Up </a:t>
            </a:r>
            <a:r>
              <a:rPr lang="en-US" sz="1000" baseline="0" dirty="0" smtClean="0"/>
              <a:t>cannot be led effectively if you are reading the lesson plan. For this reason, physical activity visuals for each lesson are included in addition to the 3 content visuals in each lesson.  When leading the physical activities, follow these visuals to keep yourself on track.  </a:t>
            </a:r>
          </a:p>
          <a:p>
            <a:endParaRPr lang="en-US" sz="1000" baseline="0" dirty="0" smtClean="0"/>
          </a:p>
          <a:p>
            <a:r>
              <a:rPr lang="en-US" sz="1000" baseline="0" dirty="0" smtClean="0"/>
              <a:t>Each lesson has its own cardio pyramid visuals. At first glance they may look similar, but they aren’t.  After lesson 3, each cardio pyramid is a bit different, adding intensity in some of the lessons and each lesson has a new and different move at the top of the pyramid. </a:t>
            </a:r>
          </a:p>
          <a:p>
            <a:endParaRPr lang="en-US" sz="1600" baseline="0" dirty="0" smtClean="0"/>
          </a:p>
        </p:txBody>
      </p:sp>
      <p:sp>
        <p:nvSpPr>
          <p:cNvPr id="4" name="Slide Number Placeholder 3"/>
          <p:cNvSpPr>
            <a:spLocks noGrp="1"/>
          </p:cNvSpPr>
          <p:nvPr>
            <p:ph type="sldNum" sz="quarter" idx="10"/>
          </p:nvPr>
        </p:nvSpPr>
        <p:spPr/>
        <p:txBody>
          <a:bodyPr/>
          <a:lstStyle/>
          <a:p>
            <a:fld id="{770F8BEE-6960-4F90-B041-7217691A011E}" type="slidenum">
              <a:rPr lang="en-US" smtClean="0"/>
              <a:t>13</a:t>
            </a:fld>
            <a:endParaRPr lang="en-US"/>
          </a:p>
        </p:txBody>
      </p:sp>
    </p:spTree>
    <p:extLst>
      <p:ext uri="{BB962C8B-B14F-4D97-AF65-F5344CB8AC3E}">
        <p14:creationId xmlns:p14="http://schemas.microsoft.com/office/powerpoint/2010/main" val="1568958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The lesson title </a:t>
            </a:r>
            <a:r>
              <a:rPr lang="en-US" sz="1000" baseline="0" dirty="0" smtClean="0"/>
              <a:t>is on </a:t>
            </a:r>
            <a:r>
              <a:rPr lang="en-US" sz="1000" baseline="0" dirty="0" smtClean="0"/>
              <a:t>each set of physical activity visuals to help you know you have the right visuals for </a:t>
            </a:r>
            <a:r>
              <a:rPr lang="en-US" sz="1000" baseline="0" dirty="0" smtClean="0"/>
              <a:t>that lesson</a:t>
            </a:r>
            <a:r>
              <a:rPr lang="en-US" sz="1000" baseline="0" dirty="0" smtClean="0"/>
              <a:t>.</a:t>
            </a:r>
            <a:endParaRPr lang="en-US" sz="1000" dirty="0" smtClean="0"/>
          </a:p>
          <a:p>
            <a:endParaRPr lang="en-US" dirty="0"/>
          </a:p>
        </p:txBody>
      </p:sp>
      <p:sp>
        <p:nvSpPr>
          <p:cNvPr id="4" name="Slide Number Placeholder 3"/>
          <p:cNvSpPr>
            <a:spLocks noGrp="1"/>
          </p:cNvSpPr>
          <p:nvPr>
            <p:ph type="sldNum" sz="quarter" idx="10"/>
          </p:nvPr>
        </p:nvSpPr>
        <p:spPr/>
        <p:txBody>
          <a:bodyPr/>
          <a:lstStyle/>
          <a:p>
            <a:fld id="{770F8BEE-6960-4F90-B041-7217691A011E}" type="slidenum">
              <a:rPr lang="en-US" smtClean="0"/>
              <a:t>14</a:t>
            </a:fld>
            <a:endParaRPr lang="en-US"/>
          </a:p>
        </p:txBody>
      </p:sp>
    </p:spTree>
    <p:extLst>
      <p:ext uri="{BB962C8B-B14F-4D97-AF65-F5344CB8AC3E}">
        <p14:creationId xmlns:p14="http://schemas.microsoft.com/office/powerpoint/2010/main" val="1966599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000" dirty="0" smtClean="0"/>
              <a:t>In lesson</a:t>
            </a:r>
            <a:r>
              <a:rPr lang="en-US" sz="1000" baseline="0" dirty="0" smtClean="0"/>
              <a:t> 2, Get </a:t>
            </a:r>
            <a:r>
              <a:rPr lang="en-US" sz="1000" baseline="0" dirty="0" smtClean="0"/>
              <a:t>Moving, </a:t>
            </a:r>
            <a:r>
              <a:rPr lang="en-US" sz="1000" baseline="0" dirty="0" smtClean="0"/>
              <a:t>physical activity is </a:t>
            </a:r>
            <a:r>
              <a:rPr lang="en-US" sz="1000" baseline="0" dirty="0" smtClean="0"/>
              <a:t>introduced. In that lesson, </a:t>
            </a:r>
            <a:r>
              <a:rPr lang="en-US" sz="1000" baseline="0" dirty="0" smtClean="0"/>
              <a:t>participants </a:t>
            </a:r>
            <a:r>
              <a:rPr lang="en-US" sz="1000" baseline="0" dirty="0" smtClean="0"/>
              <a:t>also are given </a:t>
            </a:r>
            <a:r>
              <a:rPr lang="en-US" sz="1000" baseline="0" dirty="0" smtClean="0"/>
              <a:t>the physical activity handout that includes all of the cardio </a:t>
            </a:r>
            <a:r>
              <a:rPr lang="en-US" sz="1000" baseline="0" dirty="0" smtClean="0"/>
              <a:t>pyramid </a:t>
            </a:r>
            <a:r>
              <a:rPr lang="en-US" sz="1000" baseline="0" dirty="0" smtClean="0"/>
              <a:t>moves, the warm up, and the </a:t>
            </a:r>
            <a:r>
              <a:rPr lang="en-US" sz="1000" baseline="0" dirty="0" smtClean="0"/>
              <a:t>strength-training </a:t>
            </a:r>
            <a:r>
              <a:rPr lang="en-US" sz="1000" baseline="0" dirty="0" smtClean="0"/>
              <a:t>activities.  </a:t>
            </a:r>
          </a:p>
          <a:p>
            <a:endParaRPr lang="en-US" sz="1600" baseline="0" dirty="0" smtClean="0"/>
          </a:p>
        </p:txBody>
      </p:sp>
      <p:sp>
        <p:nvSpPr>
          <p:cNvPr id="4" name="Slide Number Placeholder 3"/>
          <p:cNvSpPr>
            <a:spLocks noGrp="1"/>
          </p:cNvSpPr>
          <p:nvPr>
            <p:ph type="sldNum" sz="quarter" idx="10"/>
          </p:nvPr>
        </p:nvSpPr>
        <p:spPr/>
        <p:txBody>
          <a:bodyPr/>
          <a:lstStyle/>
          <a:p>
            <a:fld id="{770F8BEE-6960-4F90-B041-7217691A011E}" type="slidenum">
              <a:rPr lang="en-US" smtClean="0"/>
              <a:t>15</a:t>
            </a:fld>
            <a:endParaRPr lang="en-US"/>
          </a:p>
        </p:txBody>
      </p:sp>
    </p:spTree>
    <p:extLst>
      <p:ext uri="{BB962C8B-B14F-4D97-AF65-F5344CB8AC3E}">
        <p14:creationId xmlns:p14="http://schemas.microsoft.com/office/powerpoint/2010/main" val="3249722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000" dirty="0" smtClean="0"/>
              <a:t>While </a:t>
            </a:r>
            <a:r>
              <a:rPr lang="en-US" sz="1000" dirty="0" smtClean="0"/>
              <a:t>the </a:t>
            </a:r>
            <a:r>
              <a:rPr lang="en-US" sz="1000" dirty="0" smtClean="0"/>
              <a:t>Cardio</a:t>
            </a:r>
            <a:r>
              <a:rPr lang="en-US" sz="1000" baseline="0" dirty="0" smtClean="0"/>
              <a:t> Pyramid </a:t>
            </a:r>
            <a:r>
              <a:rPr lang="en-US" sz="1000" baseline="0" dirty="0" smtClean="0"/>
              <a:t>with </a:t>
            </a:r>
            <a:r>
              <a:rPr lang="en-US" sz="1000" baseline="0" dirty="0" smtClean="0"/>
              <a:t>Warm-Up </a:t>
            </a:r>
            <a:r>
              <a:rPr lang="en-US" sz="1000" baseline="0" dirty="0" smtClean="0"/>
              <a:t>and </a:t>
            </a:r>
            <a:r>
              <a:rPr lang="en-US" sz="1000" baseline="0" dirty="0" smtClean="0"/>
              <a:t>strength-training </a:t>
            </a:r>
            <a:r>
              <a:rPr lang="en-US" sz="1000" baseline="0" dirty="0" smtClean="0"/>
              <a:t>activities are pretty easy to follow, they take practice to be able to facilitate them in class. Therefore, a couple of useful tools were developed for you to use </a:t>
            </a:r>
            <a:r>
              <a:rPr lang="en-US" sz="1000" baseline="0" dirty="0" smtClean="0"/>
              <a:t>to learn </a:t>
            </a:r>
            <a:r>
              <a:rPr lang="en-US" sz="1000" baseline="0" dirty="0" smtClean="0"/>
              <a:t>the physical activities</a:t>
            </a:r>
            <a:r>
              <a:rPr lang="en-US" sz="1000" baseline="0" dirty="0" smtClean="0"/>
              <a:t>.</a:t>
            </a:r>
            <a:endParaRPr lang="en-US" sz="1000" baseline="0" dirty="0" smtClean="0"/>
          </a:p>
          <a:p>
            <a:pPr marL="0" indent="0">
              <a:buFont typeface="Arial" charset="0"/>
              <a:buNone/>
            </a:pPr>
            <a:r>
              <a:rPr lang="en-US" sz="1000" baseline="0" dirty="0" smtClean="0"/>
              <a:t>Step-by-step instructions for learning and practicing the </a:t>
            </a:r>
            <a:r>
              <a:rPr lang="en-US" sz="1000" baseline="0" dirty="0" smtClean="0"/>
              <a:t>Cardio Pyramid </a:t>
            </a:r>
            <a:r>
              <a:rPr lang="en-US" sz="1000" baseline="0" dirty="0" smtClean="0"/>
              <a:t>with </a:t>
            </a:r>
            <a:r>
              <a:rPr lang="en-US" sz="1000" baseline="0" dirty="0" smtClean="0"/>
              <a:t>Warm-Up </a:t>
            </a:r>
            <a:r>
              <a:rPr lang="en-US" sz="1000" baseline="0" dirty="0" smtClean="0"/>
              <a:t>and all strengthening activities are listed in the back of each lesson plan booklet. </a:t>
            </a:r>
            <a:r>
              <a:rPr lang="en-US" sz="1000" baseline="0" dirty="0" smtClean="0"/>
              <a:t>Practice </a:t>
            </a:r>
            <a:r>
              <a:rPr lang="en-US" sz="1000" baseline="0" dirty="0" smtClean="0"/>
              <a:t>the physical activities using </a:t>
            </a:r>
            <a:r>
              <a:rPr lang="en-US" sz="1000" baseline="0" dirty="0" smtClean="0"/>
              <a:t>these </a:t>
            </a:r>
            <a:r>
              <a:rPr lang="en-US" sz="1000" baseline="0" dirty="0" smtClean="0"/>
              <a:t>instructions </a:t>
            </a:r>
            <a:r>
              <a:rPr lang="en-US" sz="1000" baseline="0" dirty="0" smtClean="0"/>
              <a:t>when preparing for class. </a:t>
            </a:r>
            <a:r>
              <a:rPr lang="en-US" sz="1000" baseline="0" dirty="0" smtClean="0"/>
              <a:t>Learn and practice the activities until you feel comfortable leading the activities with just </a:t>
            </a:r>
            <a:r>
              <a:rPr lang="en-US" sz="1000" baseline="0" dirty="0" smtClean="0"/>
              <a:t>the </a:t>
            </a:r>
            <a:r>
              <a:rPr lang="en-US" sz="1000" baseline="0" dirty="0" smtClean="0"/>
              <a:t>visuals to guide you.   </a:t>
            </a:r>
          </a:p>
        </p:txBody>
      </p:sp>
      <p:sp>
        <p:nvSpPr>
          <p:cNvPr id="4" name="Slide Number Placeholder 3"/>
          <p:cNvSpPr>
            <a:spLocks noGrp="1"/>
          </p:cNvSpPr>
          <p:nvPr>
            <p:ph type="sldNum" sz="quarter" idx="10"/>
          </p:nvPr>
        </p:nvSpPr>
        <p:spPr/>
        <p:txBody>
          <a:bodyPr/>
          <a:lstStyle/>
          <a:p>
            <a:fld id="{770F8BEE-6960-4F90-B041-7217691A011E}" type="slidenum">
              <a:rPr lang="en-US" smtClean="0"/>
              <a:t>16</a:t>
            </a:fld>
            <a:endParaRPr lang="en-US"/>
          </a:p>
        </p:txBody>
      </p:sp>
    </p:spTree>
    <p:extLst>
      <p:ext uri="{BB962C8B-B14F-4D97-AF65-F5344CB8AC3E}">
        <p14:creationId xmlns:p14="http://schemas.microsoft.com/office/powerpoint/2010/main" val="3330468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smtClean="0"/>
              <a:t>The picture on the left is </a:t>
            </a:r>
            <a:r>
              <a:rPr lang="en-US" baseline="0" dirty="0" smtClean="0"/>
              <a:t>the </a:t>
            </a:r>
            <a:r>
              <a:rPr lang="en-US" baseline="0" dirty="0" smtClean="0"/>
              <a:t>physical activity </a:t>
            </a:r>
            <a:r>
              <a:rPr lang="en-US" baseline="0" dirty="0" smtClean="0"/>
              <a:t>script in the </a:t>
            </a:r>
            <a:r>
              <a:rPr lang="en-US" i="1" baseline="0" dirty="0" smtClean="0"/>
              <a:t>Let’s be active </a:t>
            </a:r>
            <a:r>
              <a:rPr lang="en-US" baseline="0" dirty="0" smtClean="0"/>
              <a:t>segment of the lesson plan.  </a:t>
            </a:r>
            <a:r>
              <a:rPr lang="en-US" baseline="0" dirty="0" smtClean="0"/>
              <a:t>The picture on the </a:t>
            </a:r>
            <a:r>
              <a:rPr lang="en-US" baseline="0" dirty="0" smtClean="0"/>
              <a:t>right </a:t>
            </a:r>
            <a:r>
              <a:rPr lang="en-US" baseline="0" dirty="0" smtClean="0"/>
              <a:t>is </a:t>
            </a:r>
            <a:r>
              <a:rPr lang="en-US" baseline="0" dirty="0" smtClean="0"/>
              <a:t>the </a:t>
            </a:r>
            <a:r>
              <a:rPr lang="en-US" i="1" baseline="0" dirty="0" smtClean="0"/>
              <a:t>Let’s </a:t>
            </a:r>
            <a:r>
              <a:rPr lang="en-US" i="1" baseline="0" dirty="0" smtClean="0"/>
              <a:t>be active i</a:t>
            </a:r>
            <a:r>
              <a:rPr lang="en-US" baseline="0" dirty="0" smtClean="0"/>
              <a:t>nstructions at the back of the </a:t>
            </a:r>
            <a:r>
              <a:rPr lang="en-US" baseline="0" dirty="0" smtClean="0"/>
              <a:t>lesson plan booklet.</a:t>
            </a:r>
            <a:endParaRPr lang="en-US" dirty="0" smtClean="0"/>
          </a:p>
          <a:p>
            <a:endParaRPr lang="en-US" dirty="0" smtClean="0"/>
          </a:p>
          <a:p>
            <a:r>
              <a:rPr lang="en-US" dirty="0" smtClean="0"/>
              <a:t>The</a:t>
            </a:r>
            <a:r>
              <a:rPr lang="en-US" baseline="0" dirty="0" smtClean="0"/>
              <a:t> detailed instructions for the physical activity segments are </a:t>
            </a:r>
            <a:r>
              <a:rPr lang="en-US" baseline="0" dirty="0" smtClean="0"/>
              <a:t>after the lesson plan (before the FYI), not </a:t>
            </a:r>
            <a:r>
              <a:rPr lang="en-US" baseline="0" dirty="0" smtClean="0"/>
              <a:t>in the lesson </a:t>
            </a:r>
            <a:r>
              <a:rPr lang="en-US" baseline="0" dirty="0" smtClean="0"/>
              <a:t>plan itself. You </a:t>
            </a:r>
            <a:r>
              <a:rPr lang="en-US" baseline="0" dirty="0" smtClean="0"/>
              <a:t>need to memorize and practice leading these segments before doing them in </a:t>
            </a:r>
            <a:r>
              <a:rPr lang="en-US" baseline="0" dirty="0" smtClean="0"/>
              <a:t>class because you will not be able to lead the Cardio Pyramid or Warm-Up while looking at the lesson plans.</a:t>
            </a:r>
            <a:endParaRPr lang="en-US" baseline="0" dirty="0" smtClean="0"/>
          </a:p>
          <a:p>
            <a:endParaRPr lang="en-US" baseline="0" dirty="0" smtClean="0"/>
          </a:p>
          <a:p>
            <a:r>
              <a:rPr lang="en-US" baseline="0" dirty="0" smtClean="0"/>
              <a:t>The instructions for the </a:t>
            </a:r>
            <a:r>
              <a:rPr lang="en-US" baseline="0" dirty="0" smtClean="0"/>
              <a:t>strength-building </a:t>
            </a:r>
            <a:r>
              <a:rPr lang="en-US" baseline="0" dirty="0" smtClean="0"/>
              <a:t>activities are in both places.  That is because we want you to use the script associated with the exercise to lead the activity in class.  This will help people perform the activities </a:t>
            </a:r>
            <a:r>
              <a:rPr lang="en-US" baseline="0" dirty="0" smtClean="0"/>
              <a:t>correctly and reduce </a:t>
            </a:r>
            <a:r>
              <a:rPr lang="en-US" baseline="0" dirty="0" smtClean="0"/>
              <a:t>the risk of injury.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70F8BEE-6960-4F90-B041-7217691A011E}" type="slidenum">
              <a:rPr lang="en-US" smtClean="0"/>
              <a:t>17</a:t>
            </a:fld>
            <a:endParaRPr lang="en-US"/>
          </a:p>
        </p:txBody>
      </p:sp>
    </p:spTree>
    <p:extLst>
      <p:ext uri="{BB962C8B-B14F-4D97-AF65-F5344CB8AC3E}">
        <p14:creationId xmlns:p14="http://schemas.microsoft.com/office/powerpoint/2010/main" val="939369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indent="0" defTabSz="931774">
              <a:buFont typeface="Arial" charset="0"/>
              <a:buNone/>
              <a:defRPr/>
            </a:pPr>
            <a:r>
              <a:rPr lang="en-US" sz="1000" baseline="0" dirty="0" smtClean="0"/>
              <a:t>A series </a:t>
            </a:r>
            <a:r>
              <a:rPr lang="en-US" sz="1000" baseline="0" dirty="0" smtClean="0"/>
              <a:t>of training videos was developed for the new physical activity segments.  You can access the videos </a:t>
            </a:r>
            <a:r>
              <a:rPr lang="en-US" sz="1000" baseline="0" dirty="0" smtClean="0"/>
              <a:t>any time </a:t>
            </a:r>
            <a:r>
              <a:rPr lang="en-US" sz="1000" baseline="0" dirty="0" smtClean="0"/>
              <a:t>to practice. These are available for free on the </a:t>
            </a:r>
            <a:r>
              <a:rPr lang="en-US" sz="1000" i="1" u="none" baseline="0" dirty="0" smtClean="0"/>
              <a:t>Eating Smart </a:t>
            </a:r>
            <a:r>
              <a:rPr lang="en-US" sz="1000" i="1" u="none" baseline="0" dirty="0" smtClean="0"/>
              <a:t>• Being </a:t>
            </a:r>
            <a:r>
              <a:rPr lang="en-US" sz="1000" i="1" u="none" baseline="0" dirty="0" smtClean="0"/>
              <a:t>Active </a:t>
            </a:r>
            <a:r>
              <a:rPr lang="en-US" sz="1000" baseline="0" dirty="0" smtClean="0"/>
              <a:t>website. These </a:t>
            </a:r>
            <a:r>
              <a:rPr lang="en-US" sz="1000" baseline="0" dirty="0" smtClean="0"/>
              <a:t>videos were not designed to be used in class. It is important that you act as role models for your participants and lead them in the physical activities. </a:t>
            </a:r>
          </a:p>
        </p:txBody>
      </p:sp>
      <p:sp>
        <p:nvSpPr>
          <p:cNvPr id="4" name="Slide Number Placeholder 3"/>
          <p:cNvSpPr>
            <a:spLocks noGrp="1"/>
          </p:cNvSpPr>
          <p:nvPr>
            <p:ph type="sldNum" sz="quarter" idx="10"/>
          </p:nvPr>
        </p:nvSpPr>
        <p:spPr/>
        <p:txBody>
          <a:bodyPr/>
          <a:lstStyle/>
          <a:p>
            <a:fld id="{770F8BEE-6960-4F90-B041-7217691A011E}" type="slidenum">
              <a:rPr lang="en-US" smtClean="0"/>
              <a:t>18</a:t>
            </a:fld>
            <a:endParaRPr lang="en-US"/>
          </a:p>
        </p:txBody>
      </p:sp>
    </p:spTree>
    <p:extLst>
      <p:ext uri="{BB962C8B-B14F-4D97-AF65-F5344CB8AC3E}">
        <p14:creationId xmlns:p14="http://schemas.microsoft.com/office/powerpoint/2010/main" val="3330468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smtClean="0"/>
              <a:t>Wearing</a:t>
            </a:r>
            <a:r>
              <a:rPr lang="en-US" baseline="0" dirty="0" smtClean="0"/>
              <a:t> </a:t>
            </a:r>
            <a:r>
              <a:rPr lang="en-US" baseline="0" dirty="0" smtClean="0"/>
              <a:t>safe and comfortable clothing for physical activity is important for both you and your participants.  Talk with them </a:t>
            </a:r>
            <a:r>
              <a:rPr lang="en-US" baseline="0" dirty="0" smtClean="0"/>
              <a:t>at the first class </a:t>
            </a:r>
            <a:r>
              <a:rPr lang="en-US" baseline="0" dirty="0" smtClean="0"/>
              <a:t>about the physical activity segment and the best types of clothing for them to wear when they come to class.</a:t>
            </a:r>
          </a:p>
          <a:p>
            <a:endParaRPr lang="en-US" baseline="0" dirty="0" smtClean="0"/>
          </a:p>
          <a:p>
            <a:r>
              <a:rPr lang="en-US" dirty="0" smtClean="0"/>
              <a:t>Being</a:t>
            </a:r>
            <a:r>
              <a:rPr lang="en-US" baseline="0" dirty="0" smtClean="0"/>
              <a:t> </a:t>
            </a:r>
            <a:r>
              <a:rPr lang="en-US" baseline="0" dirty="0" smtClean="0"/>
              <a:t>physically </a:t>
            </a:r>
            <a:r>
              <a:rPr lang="en-US" baseline="0" dirty="0" smtClean="0"/>
              <a:t>active will require </a:t>
            </a:r>
            <a:r>
              <a:rPr lang="en-US" baseline="0" dirty="0" smtClean="0"/>
              <a:t>comfortable, </a:t>
            </a:r>
            <a:r>
              <a:rPr lang="en-US" baseline="0" dirty="0" smtClean="0"/>
              <a:t>moveable clothing.  It will be important to wear shoes that allow you to be active without getting hurt.  Tennis or athletic shoes are a great option and acceptable to wear.  Choosing breathable clothing that you can </a:t>
            </a:r>
            <a:r>
              <a:rPr lang="en-US" baseline="0" dirty="0" smtClean="0"/>
              <a:t>easily move </a:t>
            </a:r>
            <a:r>
              <a:rPr lang="en-US" baseline="0" dirty="0" smtClean="0"/>
              <a:t>in is also important for when your body warms up with the intense movement of the added activity.  There are some yoga/exercise pants that are made to look like a professional pair of pants.  This may be a good option to stay comfortable and allow full movement during the </a:t>
            </a:r>
            <a:r>
              <a:rPr lang="en-US" baseline="0" dirty="0" smtClean="0"/>
              <a:t>physical activities.  </a:t>
            </a:r>
            <a:r>
              <a:rPr lang="en-US" baseline="0" dirty="0" smtClean="0"/>
              <a:t>You may even want to consider wearing a sports bra depending on the physical activities you are doing that day.</a:t>
            </a:r>
          </a:p>
          <a:p>
            <a:endParaRPr lang="en-US" baseline="0" dirty="0" smtClean="0"/>
          </a:p>
          <a:p>
            <a:r>
              <a:rPr lang="en-US" baseline="0" dirty="0" smtClean="0"/>
              <a:t>You will want to avoid wearing tight pants or skirts that do not let you move freely.  High heels and sandals may be dangerous and uncomfortable to wear with the added movement.  You will also want to avoid wearing low-cut shirts or pants that may become inappropriate with movement.  </a:t>
            </a:r>
          </a:p>
          <a:p>
            <a:endParaRPr lang="en-US" baseline="0" dirty="0" smtClean="0"/>
          </a:p>
          <a:p>
            <a:r>
              <a:rPr lang="en-US" baseline="0" dirty="0" smtClean="0"/>
              <a:t>It’s important to us that you are safe and comfortable during your classes, but please remember that you are representing your institution and </a:t>
            </a:r>
            <a:r>
              <a:rPr lang="en-US" baseline="0" dirty="0" smtClean="0"/>
              <a:t>need </a:t>
            </a:r>
            <a:r>
              <a:rPr lang="en-US" baseline="0" dirty="0" smtClean="0"/>
              <a:t>to keep all clothing choices appropriate.  If you have any questions about what to wear, please don’t hesitate to </a:t>
            </a:r>
            <a:r>
              <a:rPr lang="en-US" baseline="0" dirty="0" smtClean="0"/>
              <a:t>ask.</a:t>
            </a:r>
            <a:endParaRPr lang="en-US" baseline="0" dirty="0" smtClean="0"/>
          </a:p>
        </p:txBody>
      </p:sp>
      <p:sp>
        <p:nvSpPr>
          <p:cNvPr id="4" name="Slide Number Placeholder 3"/>
          <p:cNvSpPr>
            <a:spLocks noGrp="1"/>
          </p:cNvSpPr>
          <p:nvPr>
            <p:ph type="sldNum" sz="quarter" idx="10"/>
          </p:nvPr>
        </p:nvSpPr>
        <p:spPr/>
        <p:txBody>
          <a:bodyPr/>
          <a:lstStyle/>
          <a:p>
            <a:fld id="{6B943D5A-8937-4086-9476-C61ED676829A}" type="slidenum">
              <a:rPr lang="en-US" smtClean="0"/>
              <a:t>19</a:t>
            </a:fld>
            <a:endParaRPr lang="en-US" dirty="0"/>
          </a:p>
        </p:txBody>
      </p:sp>
    </p:spTree>
    <p:extLst>
      <p:ext uri="{BB962C8B-B14F-4D97-AF65-F5344CB8AC3E}">
        <p14:creationId xmlns:p14="http://schemas.microsoft.com/office/powerpoint/2010/main" val="3751546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smtClean="0"/>
              <a:t>In 2005, physical activity</a:t>
            </a:r>
            <a:r>
              <a:rPr lang="en-US" baseline="0" dirty="0" smtClean="0"/>
              <a:t> was </a:t>
            </a:r>
            <a:r>
              <a:rPr lang="en-US" baseline="0" dirty="0" smtClean="0"/>
              <a:t>added </a:t>
            </a:r>
            <a:r>
              <a:rPr lang="en-US" baseline="0" dirty="0" smtClean="0"/>
              <a:t>to the Dietary Guidelines.  At this time, </a:t>
            </a:r>
            <a:r>
              <a:rPr lang="en-US" i="1" baseline="0" dirty="0" smtClean="0"/>
              <a:t>Eating Smart • Being Active </a:t>
            </a:r>
            <a:r>
              <a:rPr lang="en-US" baseline="0" dirty="0" smtClean="0"/>
              <a:t>started to incorporate physical activity into the lessons.  </a:t>
            </a:r>
            <a:endParaRPr lang="en-US" baseline="0" dirty="0" smtClean="0"/>
          </a:p>
          <a:p>
            <a:r>
              <a:rPr lang="en-US" baseline="0" dirty="0" smtClean="0"/>
              <a:t>Since </a:t>
            </a:r>
            <a:r>
              <a:rPr lang="en-US" baseline="0" dirty="0" smtClean="0"/>
              <a:t>then, the </a:t>
            </a:r>
            <a:r>
              <a:rPr lang="en-US" i="1" baseline="0" dirty="0" smtClean="0"/>
              <a:t>2008 Physical Activity Guidelines for Americans </a:t>
            </a:r>
            <a:r>
              <a:rPr lang="en-US" baseline="0" dirty="0" smtClean="0"/>
              <a:t>were </a:t>
            </a:r>
            <a:r>
              <a:rPr lang="en-US" baseline="0" dirty="0" smtClean="0"/>
              <a:t>developed, </a:t>
            </a:r>
            <a:r>
              <a:rPr lang="en-US" baseline="0" dirty="0" smtClean="0"/>
              <a:t>and the </a:t>
            </a:r>
            <a:r>
              <a:rPr lang="en-US" i="1" baseline="0" dirty="0" smtClean="0"/>
              <a:t>2015 -2020 Dietary Guidelines </a:t>
            </a:r>
            <a:r>
              <a:rPr lang="en-US" baseline="0" dirty="0" smtClean="0"/>
              <a:t>were released.  Physical activity recommendations have </a:t>
            </a:r>
            <a:r>
              <a:rPr lang="en-US" baseline="0" dirty="0" smtClean="0"/>
              <a:t>also changed </a:t>
            </a:r>
            <a:r>
              <a:rPr lang="en-US" baseline="0" dirty="0" smtClean="0"/>
              <a:t>based on the latest scientific research.  </a:t>
            </a:r>
            <a:r>
              <a:rPr lang="en-US" i="1" baseline="0" dirty="0" smtClean="0"/>
              <a:t>Eating Smart • Being Active </a:t>
            </a:r>
            <a:r>
              <a:rPr lang="en-US" i="0" baseline="0" dirty="0" smtClean="0"/>
              <a:t>authors</a:t>
            </a:r>
            <a:r>
              <a:rPr lang="en-US" i="1" baseline="0" dirty="0" smtClean="0"/>
              <a:t> </a:t>
            </a:r>
            <a:r>
              <a:rPr lang="en-US" baseline="0" dirty="0" smtClean="0"/>
              <a:t>updated the physical activity segments in lessons to reflect these changes.   </a:t>
            </a:r>
            <a:endParaRPr lang="en-US" dirty="0"/>
          </a:p>
        </p:txBody>
      </p:sp>
      <p:sp>
        <p:nvSpPr>
          <p:cNvPr id="4" name="Slide Number Placeholder 3"/>
          <p:cNvSpPr>
            <a:spLocks noGrp="1"/>
          </p:cNvSpPr>
          <p:nvPr>
            <p:ph type="sldNum" sz="quarter" idx="10"/>
          </p:nvPr>
        </p:nvSpPr>
        <p:spPr/>
        <p:txBody>
          <a:bodyPr/>
          <a:lstStyle/>
          <a:p>
            <a:fld id="{6B943D5A-8937-4086-9476-C61ED676829A}" type="slidenum">
              <a:rPr lang="en-US" smtClean="0"/>
              <a:t>2</a:t>
            </a:fld>
            <a:endParaRPr lang="en-US" dirty="0"/>
          </a:p>
        </p:txBody>
      </p:sp>
    </p:spTree>
    <p:extLst>
      <p:ext uri="{BB962C8B-B14F-4D97-AF65-F5344CB8AC3E}">
        <p14:creationId xmlns:p14="http://schemas.microsoft.com/office/powerpoint/2010/main" val="1711750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1450" indent="-171450">
              <a:buFont typeface="Arial" charset="0"/>
              <a:buChar char="•"/>
            </a:pPr>
            <a:r>
              <a:rPr lang="en-US" dirty="0" smtClean="0"/>
              <a:t>Appropriately paced music</a:t>
            </a:r>
            <a:r>
              <a:rPr lang="en-US" baseline="0" dirty="0" smtClean="0"/>
              <a:t> - </a:t>
            </a:r>
            <a:r>
              <a:rPr lang="en-US" dirty="0" smtClean="0"/>
              <a:t>When you choose Option</a:t>
            </a:r>
            <a:r>
              <a:rPr lang="en-US" baseline="0" dirty="0" smtClean="0"/>
              <a:t> B: Cardio Pyramid with Warm-Up for the </a:t>
            </a:r>
            <a:r>
              <a:rPr lang="en-US" i="1" baseline="0" dirty="0" smtClean="0"/>
              <a:t>Let’s be active </a:t>
            </a:r>
            <a:r>
              <a:rPr lang="en-US" baseline="0" dirty="0" smtClean="0"/>
              <a:t>segments, you will need </a:t>
            </a:r>
            <a:r>
              <a:rPr lang="en-US" baseline="0" dirty="0" smtClean="0"/>
              <a:t>appropriately-paced </a:t>
            </a:r>
            <a:r>
              <a:rPr lang="en-US" baseline="0" dirty="0" smtClean="0"/>
              <a:t>music.  Music that is too fast will make it hard to follow the physical activity, and music that is too slow will make the segment boring for participants and </a:t>
            </a:r>
            <a:r>
              <a:rPr lang="en-US" baseline="0" dirty="0" smtClean="0"/>
              <a:t>not </a:t>
            </a:r>
            <a:r>
              <a:rPr lang="en-US" baseline="0" dirty="0" smtClean="0"/>
              <a:t>get their heart rates up.  Samples of </a:t>
            </a:r>
            <a:r>
              <a:rPr lang="en-US" baseline="0" dirty="0" smtClean="0"/>
              <a:t>appropriately-paced </a:t>
            </a:r>
            <a:r>
              <a:rPr lang="en-US" baseline="0" dirty="0" smtClean="0"/>
              <a:t>music are on the </a:t>
            </a:r>
            <a:r>
              <a:rPr lang="en-US" i="1" baseline="0" dirty="0" smtClean="0"/>
              <a:t>Eating Smart </a:t>
            </a:r>
            <a:r>
              <a:rPr lang="en-US" i="1" baseline="0" dirty="0" smtClean="0"/>
              <a:t>• Being </a:t>
            </a:r>
            <a:r>
              <a:rPr lang="en-US" i="1" baseline="0" dirty="0" smtClean="0"/>
              <a:t>Active </a:t>
            </a:r>
            <a:r>
              <a:rPr lang="en-US" baseline="0" dirty="0" smtClean="0"/>
              <a:t>website</a:t>
            </a:r>
            <a:r>
              <a:rPr lang="en-US" baseline="0" dirty="0" smtClean="0"/>
              <a:t>.</a:t>
            </a:r>
          </a:p>
          <a:p>
            <a:pPr marL="171450" indent="-171450">
              <a:buFont typeface="Arial" charset="0"/>
              <a:buChar char="•"/>
            </a:pPr>
            <a:endParaRPr lang="en-US" baseline="0" dirty="0" smtClean="0"/>
          </a:p>
          <a:p>
            <a:pPr marL="171450" indent="-171450">
              <a:buFont typeface="Arial" charset="0"/>
              <a:buChar char="•"/>
            </a:pPr>
            <a:r>
              <a:rPr lang="en-US" baseline="0" dirty="0" smtClean="0"/>
              <a:t>Playing music in class – you have several options for playing music in class. </a:t>
            </a:r>
            <a:r>
              <a:rPr lang="en-US" baseline="0" dirty="0" smtClean="0"/>
              <a:t>We </a:t>
            </a:r>
            <a:r>
              <a:rPr lang="en-US" baseline="0" dirty="0" smtClean="0"/>
              <a:t>recommend one of the following </a:t>
            </a:r>
            <a:r>
              <a:rPr lang="en-US" baseline="0" dirty="0" smtClean="0"/>
              <a:t>methods so participants can hear the music:</a:t>
            </a:r>
            <a:endParaRPr lang="en-US" baseline="0" dirty="0" smtClean="0"/>
          </a:p>
          <a:p>
            <a:pPr marL="628650" lvl="1" indent="-171450">
              <a:buFont typeface="Arial" charset="0"/>
              <a:buChar char="•"/>
            </a:pPr>
            <a:r>
              <a:rPr lang="en-US" baseline="0" dirty="0" smtClean="0"/>
              <a:t>Smartphone with </a:t>
            </a:r>
            <a:r>
              <a:rPr lang="en-US" baseline="0" dirty="0" smtClean="0"/>
              <a:t>Bluetooth </a:t>
            </a:r>
            <a:r>
              <a:rPr lang="en-US" baseline="0" dirty="0" smtClean="0"/>
              <a:t>speakers – some educators may like to use music they have on their phones.  If so, we recommend a </a:t>
            </a:r>
            <a:r>
              <a:rPr lang="en-US" baseline="0" dirty="0" smtClean="0"/>
              <a:t>Bluetooth </a:t>
            </a:r>
            <a:r>
              <a:rPr lang="en-US" baseline="0" dirty="0" smtClean="0"/>
              <a:t>speaker to accompany the </a:t>
            </a:r>
            <a:r>
              <a:rPr lang="en-US" baseline="0" dirty="0" smtClean="0"/>
              <a:t>phone.  Smartphone </a:t>
            </a:r>
            <a:r>
              <a:rPr lang="en-US" baseline="0" dirty="0" smtClean="0"/>
              <a:t>speakers alone will not produce sufficient volume to be heard by a group. Decent quality, light-weight </a:t>
            </a:r>
            <a:r>
              <a:rPr lang="en-US" baseline="0" dirty="0" smtClean="0"/>
              <a:t>Bluetooth </a:t>
            </a:r>
            <a:r>
              <a:rPr lang="en-US" baseline="0" dirty="0" smtClean="0"/>
              <a:t>speakers can be purchased through places like Best Buy or Amazon for between $10 and $20.</a:t>
            </a:r>
          </a:p>
          <a:p>
            <a:pPr marL="628650" lvl="1" indent="-171450">
              <a:buFont typeface="Arial" charset="0"/>
              <a:buChar char="•"/>
            </a:pPr>
            <a:r>
              <a:rPr lang="en-US" baseline="0" dirty="0" smtClean="0"/>
              <a:t>CD player – of course, you will need to purchase CDs if using a CD </a:t>
            </a:r>
            <a:r>
              <a:rPr lang="en-US" baseline="0" dirty="0" smtClean="0"/>
              <a:t>player.</a:t>
            </a:r>
            <a:endParaRPr lang="en-US" baseline="0" dirty="0" smtClean="0"/>
          </a:p>
          <a:p>
            <a:pPr marL="628650" lvl="1" indent="-171450">
              <a:buFont typeface="Arial" charset="0"/>
              <a:buChar char="•"/>
            </a:pPr>
            <a:r>
              <a:rPr lang="en-US" baseline="0" dirty="0" smtClean="0"/>
              <a:t>Computer with speakers – some educators may choose to play music through a laptop.  We also recommend using Bluetooth speakers if using a </a:t>
            </a:r>
            <a:r>
              <a:rPr lang="en-US" baseline="0" dirty="0" smtClean="0"/>
              <a:t>laptop because the speakers on the laptop are not sufficient for a group to hear well.</a:t>
            </a:r>
            <a:endParaRPr lang="en-US" dirty="0"/>
          </a:p>
        </p:txBody>
      </p:sp>
      <p:sp>
        <p:nvSpPr>
          <p:cNvPr id="4" name="Slide Number Placeholder 3"/>
          <p:cNvSpPr>
            <a:spLocks noGrp="1"/>
          </p:cNvSpPr>
          <p:nvPr>
            <p:ph type="sldNum" sz="quarter" idx="10"/>
          </p:nvPr>
        </p:nvSpPr>
        <p:spPr/>
        <p:txBody>
          <a:bodyPr/>
          <a:lstStyle/>
          <a:p>
            <a:fld id="{770F8BEE-6960-4F90-B041-7217691A011E}" type="slidenum">
              <a:rPr lang="en-US" smtClean="0"/>
              <a:t>20</a:t>
            </a:fld>
            <a:endParaRPr lang="en-US"/>
          </a:p>
        </p:txBody>
      </p:sp>
    </p:spTree>
    <p:extLst>
      <p:ext uri="{BB962C8B-B14F-4D97-AF65-F5344CB8AC3E}">
        <p14:creationId xmlns:p14="http://schemas.microsoft.com/office/powerpoint/2010/main" val="297402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was an introduction to the physical activity segments.  The training videos mentioned earlier include in-depth training on all of the </a:t>
            </a:r>
            <a:r>
              <a:rPr lang="en-US" baseline="0" dirty="0" smtClean="0"/>
              <a:t>physical activities</a:t>
            </a:r>
            <a:r>
              <a:rPr lang="en-US" baseline="0" dirty="0" smtClean="0"/>
              <a:t>.  Your homework is to watch these videos and practice doing the activities.  </a:t>
            </a:r>
            <a:r>
              <a:rPr lang="en-US" baseline="0" dirty="0" smtClean="0"/>
              <a:t>Your supervisor will work with you to schedule opportunities for you to practice teaching co-workers. Remember, it is much easier to follow someone else leading the physical activities than it is to be the leader. Take time to practice LEADING them.</a:t>
            </a:r>
            <a:endParaRPr lang="en-US" dirty="0"/>
          </a:p>
        </p:txBody>
      </p:sp>
      <p:sp>
        <p:nvSpPr>
          <p:cNvPr id="4" name="Slide Number Placeholder 3"/>
          <p:cNvSpPr>
            <a:spLocks noGrp="1"/>
          </p:cNvSpPr>
          <p:nvPr>
            <p:ph type="sldNum" sz="quarter" idx="10"/>
          </p:nvPr>
        </p:nvSpPr>
        <p:spPr/>
        <p:txBody>
          <a:bodyPr/>
          <a:lstStyle/>
          <a:p>
            <a:fld id="{6B943D5A-8937-4086-9476-C61ED676829A}" type="slidenum">
              <a:rPr lang="en-US" smtClean="0"/>
              <a:t>21</a:t>
            </a:fld>
            <a:endParaRPr lang="en-US" dirty="0"/>
          </a:p>
        </p:txBody>
      </p:sp>
    </p:spTree>
    <p:extLst>
      <p:ext uri="{BB962C8B-B14F-4D97-AF65-F5344CB8AC3E}">
        <p14:creationId xmlns:p14="http://schemas.microsoft.com/office/powerpoint/2010/main" val="4182381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smtClean="0">
                <a:solidFill>
                  <a:schemeClr val="tx1"/>
                </a:solidFill>
                <a:effectLst/>
                <a:latin typeface="+mn-lt"/>
                <a:ea typeface="+mn-ea"/>
                <a:cs typeface="+mn-cs"/>
              </a:rPr>
              <a:t>There are three</a:t>
            </a:r>
            <a:r>
              <a:rPr lang="en-US" sz="1000" b="0" i="0" kern="1200" baseline="0" dirty="0" smtClean="0">
                <a:solidFill>
                  <a:schemeClr val="tx1"/>
                </a:solidFill>
                <a:effectLst/>
                <a:latin typeface="+mn-lt"/>
                <a:ea typeface="+mn-ea"/>
                <a:cs typeface="+mn-cs"/>
              </a:rPr>
              <a:t> kinds of physical activity training videos on the website:</a:t>
            </a:r>
            <a:endParaRPr lang="en-US" sz="1000" b="0" i="0" u="none" strike="noStrike" kern="1200" dirty="0" smtClean="0">
              <a:solidFill>
                <a:schemeClr val="tx1"/>
              </a:solidFill>
              <a:effectLst/>
              <a:latin typeface="+mn-lt"/>
              <a:ea typeface="+mn-ea"/>
              <a:cs typeface="+mn-cs"/>
              <a:hlinkClick r:id="rId3"/>
            </a:endParaRPr>
          </a:p>
          <a:p>
            <a:pPr marL="171450" indent="-171450">
              <a:buFont typeface="Arial" panose="020B0604020202020204" pitchFamily="34" charset="0"/>
              <a:buChar char="•"/>
            </a:pPr>
            <a:r>
              <a:rPr lang="en-US" sz="1000" b="0" i="0" kern="1200" dirty="0" smtClean="0">
                <a:solidFill>
                  <a:schemeClr val="tx1"/>
                </a:solidFill>
                <a:effectLst/>
                <a:latin typeface="+mn-lt"/>
                <a:ea typeface="+mn-ea"/>
                <a:cs typeface="+mn-cs"/>
              </a:rPr>
              <a:t>Introductory Videos</a:t>
            </a:r>
            <a:r>
              <a:rPr lang="en-US" sz="1000" b="1" i="0" kern="1200" dirty="0" smtClean="0">
                <a:solidFill>
                  <a:schemeClr val="tx1"/>
                </a:solidFill>
                <a:effectLst/>
                <a:latin typeface="+mn-lt"/>
                <a:ea typeface="+mn-ea"/>
                <a:cs typeface="+mn-cs"/>
              </a:rPr>
              <a:t> – </a:t>
            </a:r>
            <a:r>
              <a:rPr lang="en-US" sz="1000" b="0" i="0" kern="1200" dirty="0" smtClean="0">
                <a:solidFill>
                  <a:schemeClr val="tx1"/>
                </a:solidFill>
                <a:effectLst/>
                <a:latin typeface="+mn-lt"/>
                <a:ea typeface="+mn-ea"/>
                <a:cs typeface="+mn-cs"/>
              </a:rPr>
              <a:t>two introductory videos provide an overview of physical activity, why and how physical activity are included in</a:t>
            </a:r>
            <a:r>
              <a:rPr lang="en-US" sz="1000" b="0" i="1" kern="1200" dirty="0" smtClean="0">
                <a:solidFill>
                  <a:schemeClr val="tx1"/>
                </a:solidFill>
                <a:effectLst/>
                <a:latin typeface="+mn-lt"/>
                <a:ea typeface="+mn-ea"/>
                <a:cs typeface="+mn-cs"/>
              </a:rPr>
              <a:t> Eating Smart • Being Active</a:t>
            </a:r>
            <a:r>
              <a:rPr lang="en-US" sz="1000" b="0" i="0" kern="1200" dirty="0" smtClean="0">
                <a:solidFill>
                  <a:schemeClr val="tx1"/>
                </a:solidFill>
                <a:effectLst/>
                <a:latin typeface="+mn-lt"/>
                <a:ea typeface="+mn-ea"/>
                <a:cs typeface="+mn-cs"/>
              </a:rPr>
              <a:t>, and tips and tricks for effectively teaching the physical activity segments in class.</a:t>
            </a:r>
          </a:p>
          <a:p>
            <a:pPr marL="171450" indent="-171450">
              <a:buFont typeface="Arial" panose="020B0604020202020204" pitchFamily="34" charset="0"/>
              <a:buChar char="•"/>
            </a:pPr>
            <a:r>
              <a:rPr lang="en-US" sz="1000" b="0" i="0" kern="1200" dirty="0" smtClean="0">
                <a:solidFill>
                  <a:schemeClr val="tx1"/>
                </a:solidFill>
                <a:effectLst/>
                <a:latin typeface="+mn-lt"/>
                <a:ea typeface="+mn-ea"/>
                <a:cs typeface="+mn-cs"/>
              </a:rPr>
              <a:t>Instructional Videos</a:t>
            </a:r>
            <a:r>
              <a:rPr lang="en-US" sz="1000" b="1" i="0" u="none" strike="noStrike" kern="1200" dirty="0" smtClean="0">
                <a:solidFill>
                  <a:schemeClr val="tx1"/>
                </a:solidFill>
                <a:effectLst/>
                <a:latin typeface="+mn-lt"/>
                <a:ea typeface="+mn-ea"/>
                <a:cs typeface="+mn-cs"/>
                <a:hlinkClick r:id="rId4"/>
              </a:rPr>
              <a:t> </a:t>
            </a:r>
            <a:r>
              <a:rPr lang="en-US" sz="1000" b="1" i="0" kern="1200" dirty="0" smtClean="0">
                <a:solidFill>
                  <a:schemeClr val="tx1"/>
                </a:solidFill>
                <a:effectLst/>
                <a:latin typeface="+mn-lt"/>
                <a:ea typeface="+mn-ea"/>
                <a:cs typeface="+mn-cs"/>
              </a:rPr>
              <a:t>– </a:t>
            </a:r>
            <a:r>
              <a:rPr lang="en-US" sz="1000" b="0" i="0" kern="1200" dirty="0" smtClean="0">
                <a:solidFill>
                  <a:schemeClr val="tx1"/>
                </a:solidFill>
                <a:effectLst/>
                <a:latin typeface="+mn-lt"/>
                <a:ea typeface="+mn-ea"/>
                <a:cs typeface="+mn-cs"/>
              </a:rPr>
              <a:t>every exercise </a:t>
            </a:r>
            <a:r>
              <a:rPr lang="en-US" sz="1000" b="0" i="0" kern="1200" dirty="0" smtClean="0">
                <a:solidFill>
                  <a:schemeClr val="tx1"/>
                </a:solidFill>
                <a:effectLst/>
                <a:latin typeface="+mn-lt"/>
                <a:ea typeface="+mn-ea"/>
                <a:cs typeface="+mn-cs"/>
              </a:rPr>
              <a:t>included </a:t>
            </a:r>
            <a:r>
              <a:rPr lang="en-US" sz="1000" b="0" i="0" kern="1200" dirty="0" smtClean="0">
                <a:solidFill>
                  <a:schemeClr val="tx1"/>
                </a:solidFill>
                <a:effectLst/>
                <a:latin typeface="+mn-lt"/>
                <a:ea typeface="+mn-ea"/>
                <a:cs typeface="+mn-cs"/>
              </a:rPr>
              <a:t>in the physical activity segments has </a:t>
            </a:r>
            <a:r>
              <a:rPr lang="en-US" sz="1000" b="0" i="0" kern="1200" dirty="0" smtClean="0">
                <a:solidFill>
                  <a:schemeClr val="tx1"/>
                </a:solidFill>
                <a:effectLst/>
                <a:latin typeface="+mn-lt"/>
                <a:ea typeface="+mn-ea"/>
                <a:cs typeface="+mn-cs"/>
              </a:rPr>
              <a:t>its </a:t>
            </a:r>
            <a:r>
              <a:rPr lang="en-US" sz="1000" b="0" i="0" kern="1200" dirty="0" smtClean="0">
                <a:solidFill>
                  <a:schemeClr val="tx1"/>
                </a:solidFill>
                <a:effectLst/>
                <a:latin typeface="+mn-lt"/>
                <a:ea typeface="+mn-ea"/>
                <a:cs typeface="+mn-cs"/>
              </a:rPr>
              <a:t>own instructional video.  These videos are designed to help </a:t>
            </a:r>
            <a:r>
              <a:rPr lang="en-US" sz="1000" b="0" i="0" kern="1200" dirty="0" smtClean="0">
                <a:solidFill>
                  <a:schemeClr val="tx1"/>
                </a:solidFill>
                <a:effectLst/>
                <a:latin typeface="+mn-lt"/>
                <a:ea typeface="+mn-ea"/>
                <a:cs typeface="+mn-cs"/>
              </a:rPr>
              <a:t>you </a:t>
            </a:r>
            <a:r>
              <a:rPr lang="en-US" sz="1000" b="0" i="0" kern="1200" dirty="0" smtClean="0">
                <a:solidFill>
                  <a:schemeClr val="tx1"/>
                </a:solidFill>
                <a:effectLst/>
                <a:latin typeface="+mn-lt"/>
                <a:ea typeface="+mn-ea"/>
                <a:cs typeface="+mn-cs"/>
              </a:rPr>
              <a:t>learn each exercise individually so </a:t>
            </a:r>
            <a:r>
              <a:rPr lang="en-US" sz="1000" b="0" i="0" kern="1200" dirty="0" smtClean="0">
                <a:solidFill>
                  <a:schemeClr val="tx1"/>
                </a:solidFill>
                <a:effectLst/>
                <a:latin typeface="+mn-lt"/>
                <a:ea typeface="+mn-ea"/>
                <a:cs typeface="+mn-cs"/>
              </a:rPr>
              <a:t>you can </a:t>
            </a:r>
            <a:r>
              <a:rPr lang="en-US" sz="1000" b="0" i="0" kern="1200" dirty="0" smtClean="0">
                <a:solidFill>
                  <a:schemeClr val="tx1"/>
                </a:solidFill>
                <a:effectLst/>
                <a:latin typeface="+mn-lt"/>
                <a:ea typeface="+mn-ea"/>
                <a:cs typeface="+mn-cs"/>
              </a:rPr>
              <a:t>demonstrate and teach each exercise </a:t>
            </a:r>
            <a:r>
              <a:rPr lang="en-US" sz="1000" b="0" i="0" kern="1200" dirty="0" smtClean="0">
                <a:solidFill>
                  <a:schemeClr val="tx1"/>
                </a:solidFill>
                <a:effectLst/>
                <a:latin typeface="+mn-lt"/>
                <a:ea typeface="+mn-ea"/>
                <a:cs typeface="+mn-cs"/>
              </a:rPr>
              <a:t>safely and effectively.</a:t>
            </a:r>
            <a:endParaRPr lang="en-US" sz="10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000" b="0" i="0" kern="1200" dirty="0" smtClean="0">
                <a:solidFill>
                  <a:schemeClr val="tx1"/>
                </a:solidFill>
                <a:effectLst/>
                <a:latin typeface="+mn-lt"/>
                <a:ea typeface="+mn-ea"/>
                <a:cs typeface="+mn-cs"/>
              </a:rPr>
              <a:t>Lesson Videos</a:t>
            </a:r>
            <a:r>
              <a:rPr lang="en-US" sz="1000" b="1" i="0" kern="1200" dirty="0" smtClean="0">
                <a:solidFill>
                  <a:schemeClr val="tx1"/>
                </a:solidFill>
                <a:effectLst/>
                <a:latin typeface="+mn-lt"/>
                <a:ea typeface="+mn-ea"/>
                <a:cs typeface="+mn-cs"/>
              </a:rPr>
              <a:t> – </a:t>
            </a:r>
            <a:r>
              <a:rPr lang="en-US" sz="1000" b="0" i="0" kern="1200" dirty="0" smtClean="0">
                <a:solidFill>
                  <a:schemeClr val="tx1"/>
                </a:solidFill>
                <a:effectLst/>
                <a:latin typeface="+mn-lt"/>
                <a:ea typeface="+mn-ea"/>
                <a:cs typeface="+mn-cs"/>
              </a:rPr>
              <a:t>every lesson has </a:t>
            </a:r>
            <a:r>
              <a:rPr lang="en-US" sz="1000" b="0" i="0" kern="1200" dirty="0" smtClean="0">
                <a:solidFill>
                  <a:schemeClr val="tx1"/>
                </a:solidFill>
                <a:effectLst/>
                <a:latin typeface="+mn-lt"/>
                <a:ea typeface="+mn-ea"/>
                <a:cs typeface="+mn-cs"/>
              </a:rPr>
              <a:t>its </a:t>
            </a:r>
            <a:r>
              <a:rPr lang="en-US" sz="1000" b="0" i="0" kern="1200" dirty="0" smtClean="0">
                <a:solidFill>
                  <a:schemeClr val="tx1"/>
                </a:solidFill>
                <a:effectLst/>
                <a:latin typeface="+mn-lt"/>
                <a:ea typeface="+mn-ea"/>
                <a:cs typeface="+mn-cs"/>
              </a:rPr>
              <a:t>own lesson video about the </a:t>
            </a:r>
            <a:r>
              <a:rPr lang="en-US" sz="1000" b="0" i="1" kern="1200" dirty="0" smtClean="0">
                <a:solidFill>
                  <a:schemeClr val="tx1"/>
                </a:solidFill>
                <a:effectLst/>
                <a:latin typeface="+mn-lt"/>
                <a:ea typeface="+mn-ea"/>
                <a:cs typeface="+mn-cs"/>
              </a:rPr>
              <a:t>Let’s be active </a:t>
            </a:r>
            <a:r>
              <a:rPr lang="en-US" sz="1000" b="0" i="0" kern="1200" dirty="0" smtClean="0">
                <a:solidFill>
                  <a:schemeClr val="tx1"/>
                </a:solidFill>
                <a:effectLst/>
                <a:latin typeface="+mn-lt"/>
                <a:ea typeface="+mn-ea"/>
                <a:cs typeface="+mn-cs"/>
              </a:rPr>
              <a:t>segment in that lesson.  These videos </a:t>
            </a:r>
            <a:r>
              <a:rPr lang="en-US" sz="1000" b="0" i="0" kern="1200" dirty="0" smtClean="0">
                <a:solidFill>
                  <a:schemeClr val="tx1"/>
                </a:solidFill>
                <a:effectLst/>
                <a:latin typeface="+mn-lt"/>
                <a:ea typeface="+mn-ea"/>
                <a:cs typeface="+mn-cs"/>
              </a:rPr>
              <a:t>will help you learn </a:t>
            </a:r>
            <a:r>
              <a:rPr lang="en-US" sz="1000" b="0" i="0" kern="1200" dirty="0" smtClean="0">
                <a:solidFill>
                  <a:schemeClr val="tx1"/>
                </a:solidFill>
                <a:effectLst/>
                <a:latin typeface="+mn-lt"/>
                <a:ea typeface="+mn-ea"/>
                <a:cs typeface="+mn-cs"/>
              </a:rPr>
              <a:t>how to put all of the exercises together and </a:t>
            </a:r>
            <a:r>
              <a:rPr lang="en-US" sz="1000" b="0" i="0" kern="1200" dirty="0" smtClean="0">
                <a:solidFill>
                  <a:schemeClr val="tx1"/>
                </a:solidFill>
                <a:effectLst/>
                <a:latin typeface="+mn-lt"/>
                <a:ea typeface="+mn-ea"/>
                <a:cs typeface="+mn-cs"/>
              </a:rPr>
              <a:t>give you an opportunity to </a:t>
            </a:r>
            <a:r>
              <a:rPr lang="en-US" sz="1000" b="0" i="0" kern="1200" dirty="0" smtClean="0">
                <a:solidFill>
                  <a:schemeClr val="tx1"/>
                </a:solidFill>
                <a:effectLst/>
                <a:latin typeface="+mn-lt"/>
                <a:ea typeface="+mn-ea"/>
                <a:cs typeface="+mn-cs"/>
              </a:rPr>
              <a:t>practice leading the physical activities.</a:t>
            </a:r>
          </a:p>
          <a:p>
            <a:endParaRPr lang="en-US" sz="1000" b="0" i="0" kern="1200" dirty="0" smtClean="0">
              <a:solidFill>
                <a:schemeClr val="tx1"/>
              </a:solidFill>
              <a:effectLst/>
              <a:latin typeface="+mn-lt"/>
              <a:ea typeface="+mn-ea"/>
              <a:cs typeface="+mn-cs"/>
            </a:endParaRPr>
          </a:p>
          <a:p>
            <a:r>
              <a:rPr lang="en-US" sz="1000" b="0" i="0" kern="1200" dirty="0" smtClean="0">
                <a:solidFill>
                  <a:schemeClr val="tx1"/>
                </a:solidFill>
                <a:effectLst/>
                <a:latin typeface="+mn-lt"/>
                <a:ea typeface="+mn-ea"/>
                <a:cs typeface="+mn-cs"/>
              </a:rPr>
              <a:t>Do the videos in this order: </a:t>
            </a:r>
            <a:r>
              <a:rPr lang="en-US" sz="1000" b="0" i="0" kern="1200" dirty="0" smtClean="0">
                <a:solidFill>
                  <a:schemeClr val="tx1"/>
                </a:solidFill>
                <a:effectLst/>
                <a:latin typeface="+mn-lt"/>
                <a:ea typeface="+mn-ea"/>
                <a:cs typeface="+mn-cs"/>
              </a:rPr>
              <a:t>Introductory &gt; Instructional &gt; Lesson</a:t>
            </a:r>
            <a:r>
              <a:rPr lang="en-US" sz="1000" b="0" i="0" kern="1200" dirty="0" smtClean="0">
                <a:solidFill>
                  <a:schemeClr val="tx1"/>
                </a:solidFill>
                <a:effectLst/>
                <a:latin typeface="+mn-lt"/>
                <a:ea typeface="+mn-ea"/>
                <a:cs typeface="+mn-cs"/>
              </a:rPr>
              <a:t>.</a:t>
            </a:r>
            <a:r>
              <a:rPr lang="en-US" sz="1000" b="0" i="0" kern="1200" baseline="0" dirty="0" smtClean="0">
                <a:solidFill>
                  <a:schemeClr val="tx1"/>
                </a:solidFill>
                <a:effectLst/>
                <a:latin typeface="+mn-lt"/>
                <a:ea typeface="+mn-ea"/>
                <a:cs typeface="+mn-cs"/>
              </a:rPr>
              <a:t>  The lesson videos will be what you will use to learn and practice the </a:t>
            </a:r>
            <a:r>
              <a:rPr lang="en-US" sz="1000" b="0" i="0" kern="1200" baseline="0" dirty="0" smtClean="0">
                <a:solidFill>
                  <a:schemeClr val="tx1"/>
                </a:solidFill>
                <a:effectLst/>
                <a:latin typeface="+mn-lt"/>
                <a:ea typeface="+mn-ea"/>
                <a:cs typeface="+mn-cs"/>
              </a:rPr>
              <a:t>physical </a:t>
            </a:r>
            <a:r>
              <a:rPr lang="en-US" sz="1000" b="0" i="0" kern="1200" baseline="0" dirty="0" smtClean="0">
                <a:solidFill>
                  <a:schemeClr val="tx1"/>
                </a:solidFill>
                <a:effectLst/>
                <a:latin typeface="+mn-lt"/>
                <a:ea typeface="+mn-ea"/>
                <a:cs typeface="+mn-cs"/>
              </a:rPr>
              <a:t>activity </a:t>
            </a:r>
            <a:r>
              <a:rPr lang="en-US" sz="1000" b="0" i="0" kern="1200" baseline="0" dirty="0" smtClean="0">
                <a:solidFill>
                  <a:schemeClr val="tx1"/>
                </a:solidFill>
                <a:effectLst/>
                <a:latin typeface="+mn-lt"/>
                <a:ea typeface="+mn-ea"/>
                <a:cs typeface="+mn-cs"/>
              </a:rPr>
              <a:t>segments taught in each lesson.</a:t>
            </a:r>
            <a:endParaRPr lang="en-US" dirty="0"/>
          </a:p>
        </p:txBody>
      </p:sp>
      <p:sp>
        <p:nvSpPr>
          <p:cNvPr id="4" name="Slide Number Placeholder 3"/>
          <p:cNvSpPr>
            <a:spLocks noGrp="1"/>
          </p:cNvSpPr>
          <p:nvPr>
            <p:ph type="sldNum" sz="quarter" idx="10"/>
          </p:nvPr>
        </p:nvSpPr>
        <p:spPr/>
        <p:txBody>
          <a:bodyPr/>
          <a:lstStyle/>
          <a:p>
            <a:fld id="{6B943D5A-8937-4086-9476-C61ED676829A}" type="slidenum">
              <a:rPr lang="en-US" smtClean="0"/>
              <a:t>22</a:t>
            </a:fld>
            <a:endParaRPr lang="en-US" dirty="0"/>
          </a:p>
        </p:txBody>
      </p:sp>
    </p:spTree>
    <p:extLst>
      <p:ext uri="{BB962C8B-B14F-4D97-AF65-F5344CB8AC3E}">
        <p14:creationId xmlns:p14="http://schemas.microsoft.com/office/powerpoint/2010/main" val="3003366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smtClean="0"/>
              <a:t>Most</a:t>
            </a:r>
            <a:r>
              <a:rPr lang="en-US" baseline="0" dirty="0" smtClean="0"/>
              <a:t> A</a:t>
            </a:r>
            <a:r>
              <a:rPr lang="en-US" dirty="0" smtClean="0"/>
              <a:t>mericans do not get enough physical activity.  Limited </a:t>
            </a:r>
            <a:r>
              <a:rPr lang="en-US" baseline="0" dirty="0" smtClean="0"/>
              <a:t>physical activity plays a major role in risk of chronic disease.  Chronic disease not only negatively impacts quality of </a:t>
            </a:r>
            <a:r>
              <a:rPr lang="en-US" baseline="0" dirty="0" smtClean="0"/>
              <a:t>life </a:t>
            </a:r>
            <a:r>
              <a:rPr lang="en-US" baseline="0" dirty="0" smtClean="0"/>
              <a:t>but is a financial burden both on the individual and society.</a:t>
            </a:r>
          </a:p>
          <a:p>
            <a:endParaRPr lang="en-US" baseline="0" dirty="0" smtClean="0"/>
          </a:p>
          <a:p>
            <a:r>
              <a:rPr lang="en-US" baseline="0" dirty="0" smtClean="0"/>
              <a:t>The </a:t>
            </a:r>
            <a:r>
              <a:rPr lang="en-US" i="1" baseline="0" dirty="0" smtClean="0"/>
              <a:t>Physical Activity Guidelines </a:t>
            </a:r>
            <a:r>
              <a:rPr lang="en-US" baseline="0" dirty="0" smtClean="0"/>
              <a:t>provide guidance for Americans to help reach physical activity recommendations and experience the health benefits associated with physical activity.</a:t>
            </a:r>
          </a:p>
          <a:p>
            <a:endParaRPr lang="en-US" baseline="0" dirty="0" smtClean="0"/>
          </a:p>
          <a:p>
            <a:r>
              <a:rPr lang="en-US" baseline="0" dirty="0" smtClean="0"/>
              <a:t>The </a:t>
            </a:r>
            <a:r>
              <a:rPr lang="en-US" i="1" baseline="0" dirty="0" smtClean="0"/>
              <a:t>Physical Activity Guidelines </a:t>
            </a:r>
            <a:r>
              <a:rPr lang="en-US" baseline="0" dirty="0" smtClean="0"/>
              <a:t>give </a:t>
            </a:r>
            <a:r>
              <a:rPr lang="en-US" baseline="0" dirty="0" smtClean="0"/>
              <a:t>recommendations of </a:t>
            </a:r>
            <a:r>
              <a:rPr lang="en-US" i="1" baseline="0" dirty="0" smtClean="0"/>
              <a:t>how much and how often </a:t>
            </a:r>
            <a:r>
              <a:rPr lang="en-US" baseline="0" dirty="0" smtClean="0"/>
              <a:t>Americans </a:t>
            </a:r>
            <a:r>
              <a:rPr lang="en-US" baseline="0" dirty="0" smtClean="0"/>
              <a:t>should be </a:t>
            </a:r>
            <a:r>
              <a:rPr lang="en-US" baseline="0" dirty="0" smtClean="0"/>
              <a:t>doing physical activity and </a:t>
            </a:r>
            <a:r>
              <a:rPr lang="en-US" i="1" baseline="0" dirty="0" smtClean="0"/>
              <a:t>what types </a:t>
            </a:r>
            <a:r>
              <a:rPr lang="en-US" baseline="0" dirty="0" smtClean="0"/>
              <a:t>of physical activity people should be doing.</a:t>
            </a:r>
            <a:endParaRPr lang="en-US" dirty="0"/>
          </a:p>
        </p:txBody>
      </p:sp>
      <p:sp>
        <p:nvSpPr>
          <p:cNvPr id="4" name="Slide Number Placeholder 3"/>
          <p:cNvSpPr>
            <a:spLocks noGrp="1"/>
          </p:cNvSpPr>
          <p:nvPr>
            <p:ph type="sldNum" sz="quarter" idx="10"/>
          </p:nvPr>
        </p:nvSpPr>
        <p:spPr/>
        <p:txBody>
          <a:bodyPr/>
          <a:lstStyle/>
          <a:p>
            <a:fld id="{6B943D5A-8937-4086-9476-C61ED676829A}" type="slidenum">
              <a:rPr lang="en-US" smtClean="0"/>
              <a:t>3</a:t>
            </a:fld>
            <a:endParaRPr lang="en-US" dirty="0"/>
          </a:p>
        </p:txBody>
      </p:sp>
    </p:spTree>
    <p:extLst>
      <p:ext uri="{BB962C8B-B14F-4D97-AF65-F5344CB8AC3E}">
        <p14:creationId xmlns:p14="http://schemas.microsoft.com/office/powerpoint/2010/main" val="242902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smtClean="0"/>
              <a:t>All exercise</a:t>
            </a:r>
            <a:r>
              <a:rPr lang="en-US" baseline="0" dirty="0" smtClean="0"/>
              <a:t> is physical activity, but not all physical activity is exercise.</a:t>
            </a:r>
          </a:p>
          <a:p>
            <a:endParaRPr lang="en-US" baseline="0" dirty="0" smtClean="0"/>
          </a:p>
          <a:p>
            <a:r>
              <a:rPr lang="en-US" baseline="0" dirty="0" smtClean="0"/>
              <a:t>Physical activity can look like a family taking a leisurely walk, cleaning the house, or doing yard work </a:t>
            </a:r>
            <a:r>
              <a:rPr lang="en-US" baseline="0" dirty="0" smtClean="0"/>
              <a:t>(this is physical activity </a:t>
            </a:r>
            <a:r>
              <a:rPr lang="en-US" baseline="0" dirty="0" smtClean="0"/>
              <a:t>but not exercise).</a:t>
            </a:r>
          </a:p>
          <a:p>
            <a:endParaRPr lang="en-US" baseline="0" dirty="0" smtClean="0"/>
          </a:p>
          <a:p>
            <a:r>
              <a:rPr lang="en-US" baseline="0" dirty="0" smtClean="0"/>
              <a:t>Exercise may look like friends walking with weights at a brisk pace 3x/week for weight loss </a:t>
            </a:r>
            <a:r>
              <a:rPr lang="en-US" baseline="0" dirty="0" smtClean="0"/>
              <a:t>(this is </a:t>
            </a:r>
            <a:r>
              <a:rPr lang="en-US" i="1" baseline="0" dirty="0" smtClean="0"/>
              <a:t>both</a:t>
            </a:r>
            <a:r>
              <a:rPr lang="en-US" baseline="0" dirty="0" smtClean="0"/>
              <a:t> exercise</a:t>
            </a:r>
            <a:r>
              <a:rPr lang="en-US" i="1" baseline="0" dirty="0" smtClean="0"/>
              <a:t> </a:t>
            </a:r>
            <a:r>
              <a:rPr lang="en-US" i="1" baseline="0" dirty="0" smtClean="0"/>
              <a:t>and</a:t>
            </a:r>
            <a:r>
              <a:rPr lang="en-US" baseline="0" dirty="0" smtClean="0"/>
              <a:t> physical activity).</a:t>
            </a:r>
            <a:endParaRPr lang="en-US" dirty="0"/>
          </a:p>
        </p:txBody>
      </p:sp>
      <p:sp>
        <p:nvSpPr>
          <p:cNvPr id="4" name="Slide Number Placeholder 3"/>
          <p:cNvSpPr>
            <a:spLocks noGrp="1"/>
          </p:cNvSpPr>
          <p:nvPr>
            <p:ph type="sldNum" sz="quarter" idx="10"/>
          </p:nvPr>
        </p:nvSpPr>
        <p:spPr/>
        <p:txBody>
          <a:bodyPr/>
          <a:lstStyle/>
          <a:p>
            <a:fld id="{6B943D5A-8937-4086-9476-C61ED676829A}" type="slidenum">
              <a:rPr lang="en-US" smtClean="0"/>
              <a:t>4</a:t>
            </a:fld>
            <a:endParaRPr lang="en-US" dirty="0"/>
          </a:p>
        </p:txBody>
      </p:sp>
    </p:spTree>
    <p:extLst>
      <p:ext uri="{BB962C8B-B14F-4D97-AF65-F5344CB8AC3E}">
        <p14:creationId xmlns:p14="http://schemas.microsoft.com/office/powerpoint/2010/main" val="1931696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1" u="sng" dirty="0" smtClean="0"/>
              <a:t>Life expectancy</a:t>
            </a:r>
            <a:r>
              <a:rPr lang="en-US" b="1" u="sng" baseline="0" dirty="0" smtClean="0"/>
              <a:t> </a:t>
            </a:r>
            <a:r>
              <a:rPr lang="en-US" baseline="0" dirty="0" smtClean="0"/>
              <a:t>– </a:t>
            </a:r>
            <a:r>
              <a:rPr lang="en-US" dirty="0" smtClean="0"/>
              <a:t>Physical</a:t>
            </a:r>
            <a:r>
              <a:rPr lang="en-US" baseline="0" dirty="0" smtClean="0"/>
              <a:t> activity has a large effect on preventing premature death from </a:t>
            </a:r>
            <a:r>
              <a:rPr lang="en-US" b="1" u="sng" baseline="0" dirty="0" smtClean="0"/>
              <a:t>chronic diseases</a:t>
            </a:r>
            <a:r>
              <a:rPr lang="en-US" b="1" u="none" baseline="0" dirty="0" smtClean="0"/>
              <a:t> </a:t>
            </a:r>
            <a:r>
              <a:rPr lang="en-US" b="0" u="none" baseline="0" dirty="0" smtClean="0"/>
              <a:t>such </a:t>
            </a:r>
            <a:r>
              <a:rPr lang="en-US" b="0" u="none" baseline="0" dirty="0" smtClean="0"/>
              <a:t>as type 2 diabetes</a:t>
            </a:r>
            <a:r>
              <a:rPr lang="en-US" baseline="0" dirty="0" smtClean="0"/>
              <a:t>, metabolic syndrome, </a:t>
            </a:r>
            <a:r>
              <a:rPr lang="en-US" baseline="0" dirty="0" smtClean="0"/>
              <a:t>and colon </a:t>
            </a:r>
            <a:r>
              <a:rPr lang="en-US" baseline="0" dirty="0" smtClean="0"/>
              <a:t>and breast cancers.</a:t>
            </a:r>
          </a:p>
          <a:p>
            <a:endParaRPr lang="en-US" b="1" u="sng" baseline="0" dirty="0" smtClean="0"/>
          </a:p>
          <a:p>
            <a:pPr defTabSz="931774">
              <a:defRPr/>
            </a:pPr>
            <a:r>
              <a:rPr lang="en-US" i="1" baseline="0" dirty="0" smtClean="0"/>
              <a:t>All </a:t>
            </a:r>
            <a:r>
              <a:rPr lang="en-US" baseline="0" dirty="0" smtClean="0"/>
              <a:t>ages</a:t>
            </a:r>
            <a:r>
              <a:rPr lang="en-US" baseline="0" dirty="0" smtClean="0"/>
              <a:t>, races, ethnicities, and body shapes/sizes who are physically active have lower premature death rates than those people who are not physically </a:t>
            </a:r>
            <a:r>
              <a:rPr lang="en-US" baseline="0" dirty="0" smtClean="0"/>
              <a:t>active.</a:t>
            </a:r>
            <a:endParaRPr lang="en-US" dirty="0" smtClean="0"/>
          </a:p>
          <a:p>
            <a:endParaRPr lang="en-US" b="1" u="sng" baseline="0" dirty="0" smtClean="0"/>
          </a:p>
          <a:p>
            <a:r>
              <a:rPr lang="en-US" b="1" u="sng" baseline="0" dirty="0" smtClean="0"/>
              <a:t>Heart health </a:t>
            </a:r>
            <a:r>
              <a:rPr lang="en-US" baseline="0" dirty="0" smtClean="0"/>
              <a:t>– this includes the heart, lungs, </a:t>
            </a:r>
            <a:r>
              <a:rPr lang="en-US" baseline="0" dirty="0" smtClean="0"/>
              <a:t>and blood </a:t>
            </a:r>
            <a:r>
              <a:rPr lang="en-US" baseline="0" dirty="0" smtClean="0"/>
              <a:t>vessels.  Poor heart health is associated with death from stroke and heart disease. Some risk factors for heart disease </a:t>
            </a:r>
            <a:r>
              <a:rPr lang="en-US" baseline="0" dirty="0" smtClean="0"/>
              <a:t>include </a:t>
            </a:r>
            <a:r>
              <a:rPr lang="en-US" baseline="0" dirty="0" smtClean="0"/>
              <a:t>high cholesterol, high blood pressure, type 2 diabetes, smoking, and low fitness levels.  Physical activity significantly improves heart health by decreasing risk factors that contribute to heart disease.</a:t>
            </a:r>
          </a:p>
          <a:p>
            <a:endParaRPr lang="en-US" baseline="0" dirty="0" smtClean="0"/>
          </a:p>
          <a:p>
            <a:r>
              <a:rPr lang="en-US" b="1" u="sng" baseline="0" dirty="0" smtClean="0"/>
              <a:t>Improves mood, brain function, sleep</a:t>
            </a:r>
            <a:r>
              <a:rPr lang="en-US" b="0" u="none" baseline="0" dirty="0" smtClean="0"/>
              <a:t> – physical activity </a:t>
            </a:r>
            <a:r>
              <a:rPr lang="en-US" b="0" u="none" baseline="0" dirty="0" smtClean="0"/>
              <a:t>l</a:t>
            </a:r>
            <a:r>
              <a:rPr lang="en-US" baseline="0" dirty="0" smtClean="0"/>
              <a:t>owers the </a:t>
            </a:r>
            <a:r>
              <a:rPr lang="en-US" baseline="0" dirty="0" smtClean="0"/>
              <a:t>risk of depression and decline of brain function.  It may also improve sleep quality.</a:t>
            </a:r>
          </a:p>
          <a:p>
            <a:endParaRPr lang="en-US" baseline="0" dirty="0" smtClean="0"/>
          </a:p>
        </p:txBody>
      </p:sp>
      <p:sp>
        <p:nvSpPr>
          <p:cNvPr id="4" name="Slide Number Placeholder 3"/>
          <p:cNvSpPr>
            <a:spLocks noGrp="1"/>
          </p:cNvSpPr>
          <p:nvPr>
            <p:ph type="sldNum" sz="quarter" idx="10"/>
          </p:nvPr>
        </p:nvSpPr>
        <p:spPr/>
        <p:txBody>
          <a:bodyPr/>
          <a:lstStyle/>
          <a:p>
            <a:fld id="{6B943D5A-8937-4086-9476-C61ED676829A}" type="slidenum">
              <a:rPr lang="en-US" smtClean="0"/>
              <a:t>5</a:t>
            </a:fld>
            <a:endParaRPr lang="en-US" dirty="0"/>
          </a:p>
        </p:txBody>
      </p:sp>
    </p:spTree>
    <p:extLst>
      <p:ext uri="{BB962C8B-B14F-4D97-AF65-F5344CB8AC3E}">
        <p14:creationId xmlns:p14="http://schemas.microsoft.com/office/powerpoint/2010/main" val="57314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0" u="none" dirty="0" smtClean="0"/>
              <a:t>Aerobic,</a:t>
            </a:r>
            <a:r>
              <a:rPr lang="en-US" b="0" u="none" baseline="0" dirty="0" smtClean="0"/>
              <a:t> </a:t>
            </a:r>
            <a:r>
              <a:rPr lang="en-US" b="0" u="none" dirty="0" smtClean="0"/>
              <a:t>muscle-strengthening</a:t>
            </a:r>
            <a:r>
              <a:rPr lang="en-US" b="0" u="none" dirty="0" smtClean="0"/>
              <a:t>, </a:t>
            </a:r>
            <a:r>
              <a:rPr lang="en-US" b="0" u="none" dirty="0" smtClean="0"/>
              <a:t>bone-strengthening, and stretching and balance </a:t>
            </a:r>
            <a:r>
              <a:rPr lang="en-US" b="0" u="none" dirty="0" smtClean="0"/>
              <a:t>activities</a:t>
            </a:r>
            <a:r>
              <a:rPr lang="en-US" b="0" u="none" baseline="0" dirty="0" smtClean="0"/>
              <a:t> </a:t>
            </a:r>
            <a:r>
              <a:rPr lang="en-US" b="0" u="none" dirty="0" smtClean="0"/>
              <a:t>are all beneficial. </a:t>
            </a:r>
          </a:p>
          <a:p>
            <a:endParaRPr lang="en-US" b="0" u="none" dirty="0" smtClean="0"/>
          </a:p>
          <a:p>
            <a:r>
              <a:rPr lang="en-US" b="1" u="sng" dirty="0" smtClean="0"/>
              <a:t>Aerobic activities</a:t>
            </a:r>
            <a:r>
              <a:rPr lang="en-US" b="1" u="sng" baseline="0" dirty="0" smtClean="0"/>
              <a:t> </a:t>
            </a:r>
            <a:r>
              <a:rPr lang="en-US" b="0" u="none" dirty="0" smtClean="0"/>
              <a:t>may also be called</a:t>
            </a:r>
            <a:r>
              <a:rPr lang="en-US" b="0" u="none" baseline="0" dirty="0" smtClean="0"/>
              <a:t> </a:t>
            </a:r>
            <a:r>
              <a:rPr lang="en-US" b="0" u="none" dirty="0" smtClean="0"/>
              <a:t>endurance training</a:t>
            </a:r>
            <a:r>
              <a:rPr lang="en-US" b="0" u="none" baseline="0" dirty="0" smtClean="0"/>
              <a:t> or cardio activities.  These physical activities </a:t>
            </a:r>
            <a:r>
              <a:rPr lang="en-US" dirty="0" smtClean="0"/>
              <a:t>cause an</a:t>
            </a:r>
            <a:r>
              <a:rPr lang="en-US" baseline="0" dirty="0" smtClean="0"/>
              <a:t> increase in </a:t>
            </a:r>
            <a:r>
              <a:rPr lang="en-US" baseline="0" dirty="0" smtClean="0"/>
              <a:t>heart rate </a:t>
            </a:r>
            <a:r>
              <a:rPr lang="en-US" baseline="0" dirty="0" smtClean="0"/>
              <a:t>and breathing rate.  Some examples are brisk walking, biking, jogging, jumping rope, dancing, and playing sports.</a:t>
            </a:r>
          </a:p>
          <a:p>
            <a:endParaRPr lang="en-US" dirty="0" smtClean="0"/>
          </a:p>
          <a:p>
            <a:r>
              <a:rPr lang="en-US" b="1" u="sng" dirty="0" smtClean="0"/>
              <a:t>Strengthening:</a:t>
            </a:r>
            <a:endParaRPr lang="en-US" b="1" u="sng" dirty="0" smtClean="0"/>
          </a:p>
          <a:p>
            <a:pPr marL="171450" indent="-171450">
              <a:buFont typeface="Arial" charset="0"/>
              <a:buChar char="•"/>
            </a:pPr>
            <a:r>
              <a:rPr lang="en-US" b="1" u="sng" dirty="0" smtClean="0"/>
              <a:t>Muscle-strengthening activities</a:t>
            </a:r>
            <a:r>
              <a:rPr lang="en-US" dirty="0" smtClean="0"/>
              <a:t> may</a:t>
            </a:r>
            <a:r>
              <a:rPr lang="en-US" baseline="0" dirty="0" smtClean="0"/>
              <a:t> also be called </a:t>
            </a:r>
            <a:r>
              <a:rPr lang="en-US" dirty="0" smtClean="0"/>
              <a:t>resistance</a:t>
            </a:r>
            <a:r>
              <a:rPr lang="en-US" baseline="0" dirty="0" smtClean="0"/>
              <a:t> training or lifting weights.  They are physical activities that build and tone muscle.</a:t>
            </a:r>
            <a:r>
              <a:rPr lang="en-US" dirty="0" smtClean="0"/>
              <a:t> Some examples</a:t>
            </a:r>
            <a:r>
              <a:rPr lang="en-US" baseline="0" dirty="0" smtClean="0"/>
              <a:t> are w</a:t>
            </a:r>
            <a:r>
              <a:rPr lang="en-US" dirty="0" smtClean="0"/>
              <a:t>eight lifting, resistance training, </a:t>
            </a:r>
            <a:r>
              <a:rPr lang="en-US" dirty="0" smtClean="0"/>
              <a:t>and body </a:t>
            </a:r>
            <a:r>
              <a:rPr lang="en-US" dirty="0" smtClean="0"/>
              <a:t>weight exercises</a:t>
            </a:r>
            <a:r>
              <a:rPr lang="en-US" baseline="0" dirty="0" smtClean="0"/>
              <a:t> such as push-ups and squats. </a:t>
            </a:r>
          </a:p>
          <a:p>
            <a:pPr marL="171450" indent="-171450">
              <a:buFont typeface="Arial" charset="0"/>
              <a:buChar char="•"/>
            </a:pPr>
            <a:r>
              <a:rPr lang="en-US" b="1" u="sng" dirty="0" smtClean="0"/>
              <a:t>Bone-strengthening activities</a:t>
            </a:r>
            <a:r>
              <a:rPr lang="en-US" b="1" u="sng" baseline="0" dirty="0" smtClean="0"/>
              <a:t> </a:t>
            </a:r>
            <a:r>
              <a:rPr lang="en-US" baseline="0" dirty="0" smtClean="0"/>
              <a:t>may be called weight-bearing activities and help increase bone strength. These can be aerobic or muscle-strengthening activities.  </a:t>
            </a:r>
            <a:r>
              <a:rPr lang="en-US" baseline="0" dirty="0" smtClean="0"/>
              <a:t>Bone-strengthening </a:t>
            </a:r>
            <a:r>
              <a:rPr lang="en-US" baseline="0" dirty="0" smtClean="0"/>
              <a:t>activities put extra pressure on the bone by lifting extra weight or creating an impact when the feet hit the ground harder than normal.  Some examples of </a:t>
            </a:r>
            <a:r>
              <a:rPr lang="en-US" baseline="0" dirty="0" smtClean="0"/>
              <a:t>bone-strengthening </a:t>
            </a:r>
            <a:r>
              <a:rPr lang="en-US" baseline="0" dirty="0" smtClean="0"/>
              <a:t>activities are weight lifting, brisk walking, jogging, and jump roping.  </a:t>
            </a:r>
          </a:p>
          <a:p>
            <a:pPr marL="0" indent="0">
              <a:buFont typeface="Arial" charset="0"/>
              <a:buNone/>
            </a:pPr>
            <a:endParaRPr lang="en-US" baseline="0" dirty="0" smtClean="0"/>
          </a:p>
          <a:p>
            <a:pPr marL="0" indent="0">
              <a:buFont typeface="Arial" charset="0"/>
              <a:buNone/>
            </a:pPr>
            <a:r>
              <a:rPr lang="en-US" b="1" u="sng" baseline="0" dirty="0" smtClean="0"/>
              <a:t>Stretching and Balance</a:t>
            </a:r>
            <a:r>
              <a:rPr lang="en-US" b="0" u="none" baseline="0" dirty="0" smtClean="0"/>
              <a:t> increase range of motion in the joints, </a:t>
            </a:r>
            <a:r>
              <a:rPr lang="en-US" b="0" u="none" baseline="0" dirty="0" smtClean="0"/>
              <a:t>improve flexibility </a:t>
            </a:r>
            <a:r>
              <a:rPr lang="en-US" b="0" u="none" baseline="0" dirty="0" smtClean="0"/>
              <a:t>in the muscles and tendons, and prevent falls.  Stretching and balance activities include yoga, tai chi, </a:t>
            </a:r>
            <a:r>
              <a:rPr lang="en-US" b="0" u="none" baseline="0" dirty="0" err="1" smtClean="0"/>
              <a:t>pilates</a:t>
            </a:r>
            <a:r>
              <a:rPr lang="en-US" b="0" u="none" baseline="0" dirty="0" smtClean="0"/>
              <a:t>, dance, and gentle stretching.</a:t>
            </a:r>
            <a:endParaRPr lang="en-US" b="1" u="sng" dirty="0"/>
          </a:p>
        </p:txBody>
      </p:sp>
      <p:sp>
        <p:nvSpPr>
          <p:cNvPr id="4" name="Slide Number Placeholder 3"/>
          <p:cNvSpPr>
            <a:spLocks noGrp="1"/>
          </p:cNvSpPr>
          <p:nvPr>
            <p:ph type="sldNum" sz="quarter" idx="10"/>
          </p:nvPr>
        </p:nvSpPr>
        <p:spPr/>
        <p:txBody>
          <a:bodyPr/>
          <a:lstStyle/>
          <a:p>
            <a:fld id="{6B943D5A-8937-4086-9476-C61ED676829A}" type="slidenum">
              <a:rPr lang="en-US" smtClean="0"/>
              <a:t>6</a:t>
            </a:fld>
            <a:endParaRPr lang="en-US" dirty="0"/>
          </a:p>
        </p:txBody>
      </p:sp>
    </p:spTree>
    <p:extLst>
      <p:ext uri="{BB962C8B-B14F-4D97-AF65-F5344CB8AC3E}">
        <p14:creationId xmlns:p14="http://schemas.microsoft.com/office/powerpoint/2010/main" val="2799766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smtClean="0"/>
              <a:t>As</a:t>
            </a:r>
            <a:r>
              <a:rPr lang="en-US" baseline="0" dirty="0" smtClean="0"/>
              <a:t> </a:t>
            </a:r>
            <a:r>
              <a:rPr lang="en-US" baseline="0" dirty="0" smtClean="0"/>
              <a:t>few </a:t>
            </a:r>
            <a:r>
              <a:rPr lang="en-US" baseline="0" dirty="0" smtClean="0"/>
              <a:t>as 60 minutes of physical activity per week has some health benefits.  Research shows the </a:t>
            </a:r>
            <a:r>
              <a:rPr lang="en-US" i="1" baseline="0" dirty="0" smtClean="0"/>
              <a:t>most</a:t>
            </a:r>
            <a:r>
              <a:rPr lang="en-US" baseline="0" dirty="0" smtClean="0"/>
              <a:t> health benefits </a:t>
            </a:r>
            <a:r>
              <a:rPr lang="en-US" baseline="0" dirty="0" smtClean="0"/>
              <a:t>(greatest reduction in risk of chronic diseases) occur </a:t>
            </a:r>
            <a:r>
              <a:rPr lang="en-US" baseline="0" dirty="0" smtClean="0"/>
              <a:t>with a TOTAL </a:t>
            </a:r>
            <a:r>
              <a:rPr lang="en-US" baseline="0" dirty="0" smtClean="0"/>
              <a:t>ACCUMULATION of </a:t>
            </a:r>
            <a:r>
              <a:rPr lang="en-US" baseline="0" dirty="0" smtClean="0"/>
              <a:t>150 min/week (2.5 hrs/week) of moderate-intensity aerobic </a:t>
            </a:r>
            <a:r>
              <a:rPr lang="en-US" baseline="0" dirty="0" smtClean="0"/>
              <a:t>activity.  </a:t>
            </a:r>
            <a:endParaRPr lang="en-US" baseline="0" dirty="0" smtClean="0"/>
          </a:p>
          <a:p>
            <a:endParaRPr lang="en-US" baseline="0" dirty="0" smtClean="0"/>
          </a:p>
          <a:p>
            <a:r>
              <a:rPr lang="en-US" i="0" u="none" baseline="0" dirty="0" smtClean="0"/>
              <a:t>Total accumulation </a:t>
            </a:r>
            <a:r>
              <a:rPr lang="en-US" baseline="0" dirty="0" smtClean="0"/>
              <a:t>means all physical activities add up over the course of a week.  A person does not have to do 30 minutes of moderate-intensity physical activity 5 days a week to equal 150 minutes per week.  One-hundred-fifty minutes of physical activity for a week could be multiple sessions of 10, 20, </a:t>
            </a:r>
            <a:r>
              <a:rPr lang="en-US" baseline="0" dirty="0" smtClean="0"/>
              <a:t>30, </a:t>
            </a:r>
            <a:r>
              <a:rPr lang="en-US" baseline="0" dirty="0" smtClean="0"/>
              <a:t>or more minutes throughout the week; everything adds up.  The goal is to reach 150 minutes per week with all the different types of </a:t>
            </a:r>
            <a:r>
              <a:rPr lang="en-US" baseline="0" dirty="0" smtClean="0"/>
              <a:t>aerobic </a:t>
            </a:r>
            <a:r>
              <a:rPr lang="en-US" baseline="0" dirty="0" smtClean="0"/>
              <a:t>activity a person does over those 7 days.  </a:t>
            </a:r>
          </a:p>
          <a:p>
            <a:endParaRPr lang="en-US" baseline="0" dirty="0" smtClean="0"/>
          </a:p>
          <a:p>
            <a:pPr defTabSz="931774">
              <a:defRPr/>
            </a:pPr>
            <a:r>
              <a:rPr lang="en-US" baseline="0" dirty="0" smtClean="0"/>
              <a:t>If 150 minutes per week is not a reasonable goal for a person starting out, that’s okay.  Some physical activity is always better than none.  It’s all about meeting people where they are now.  A person should start at their current ability </a:t>
            </a:r>
            <a:r>
              <a:rPr lang="en-US" baseline="0" dirty="0" smtClean="0"/>
              <a:t>level </a:t>
            </a:r>
            <a:r>
              <a:rPr lang="en-US" baseline="0" dirty="0" smtClean="0"/>
              <a:t>and make small goals to work up to the </a:t>
            </a:r>
            <a:r>
              <a:rPr lang="en-US" i="1" baseline="0" dirty="0" smtClean="0"/>
              <a:t>Physical Activity Guidelines </a:t>
            </a:r>
            <a:r>
              <a:rPr lang="en-US" baseline="0" dirty="0" smtClean="0"/>
              <a:t>recommendations over the </a:t>
            </a:r>
            <a:r>
              <a:rPr lang="en-US" baseline="0" dirty="0" smtClean="0"/>
              <a:t>coming </a:t>
            </a:r>
            <a:r>
              <a:rPr lang="en-US" baseline="0" dirty="0" smtClean="0"/>
              <a:t>weeks and months.</a:t>
            </a:r>
          </a:p>
          <a:p>
            <a:endParaRPr lang="en-US" baseline="0" dirty="0" smtClean="0"/>
          </a:p>
          <a:p>
            <a:r>
              <a:rPr lang="en-US" baseline="0" dirty="0" smtClean="0"/>
              <a:t>It’s best to try to do at least 10 minutes of moderate-intensity aerobic activity at a time.  If a person cannot do 10 minutes at a time, that’s okay.  Again, some physical activity is always better than none, and a person should set small goals to work up to 10 minute intervals over the </a:t>
            </a:r>
            <a:r>
              <a:rPr lang="en-US" baseline="0" dirty="0" smtClean="0"/>
              <a:t>coming </a:t>
            </a:r>
            <a:r>
              <a:rPr lang="en-US" baseline="0" dirty="0" smtClean="0"/>
              <a:t>weeks and months.</a:t>
            </a:r>
          </a:p>
          <a:p>
            <a:endParaRPr lang="en-US" baseline="0" dirty="0" smtClean="0"/>
          </a:p>
          <a:p>
            <a:r>
              <a:rPr lang="en-US" baseline="0" dirty="0" smtClean="0"/>
              <a:t>Muscle-strengthening exercises should include all the major muscle groups (arms, legs, back, </a:t>
            </a:r>
            <a:r>
              <a:rPr lang="en-US" baseline="0" dirty="0" smtClean="0"/>
              <a:t>chest, and abs) </a:t>
            </a:r>
            <a:r>
              <a:rPr lang="en-US" baseline="0" dirty="0" smtClean="0"/>
              <a:t>each week</a:t>
            </a:r>
            <a:r>
              <a:rPr lang="en-US" baseline="0" dirty="0" smtClean="0"/>
              <a:t>. There is no specific time recommendation for muscle-strengthening, but these activities should be done until it is difficult to do more.</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B943D5A-8937-4086-9476-C61ED676829A}" type="slidenum">
              <a:rPr lang="en-US" smtClean="0"/>
              <a:t>7</a:t>
            </a:fld>
            <a:endParaRPr lang="en-US" dirty="0"/>
          </a:p>
        </p:txBody>
      </p:sp>
    </p:spTree>
    <p:extLst>
      <p:ext uri="{BB962C8B-B14F-4D97-AF65-F5344CB8AC3E}">
        <p14:creationId xmlns:p14="http://schemas.microsoft.com/office/powerpoint/2010/main" val="3187218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smtClean="0"/>
              <a:t>Evidence</a:t>
            </a:r>
            <a:r>
              <a:rPr lang="en-US" baseline="0" dirty="0" smtClean="0"/>
              <a:t> strongly shows physical activity is safe for almost everyone, and the benefits of physical activity outweigh the risks of being injured.</a:t>
            </a:r>
          </a:p>
          <a:p>
            <a:endParaRPr lang="en-US" baseline="0" dirty="0" smtClean="0"/>
          </a:p>
          <a:p>
            <a:r>
              <a:rPr lang="en-US" baseline="0" dirty="0" smtClean="0"/>
              <a:t>It is important to remember not to overdo physical activity.  Be sure </a:t>
            </a:r>
            <a:r>
              <a:rPr lang="en-US" baseline="0" dirty="0" smtClean="0"/>
              <a:t>to consider current fitness level when </a:t>
            </a:r>
            <a:r>
              <a:rPr lang="en-US" baseline="0" dirty="0" smtClean="0"/>
              <a:t>starting a physical activity </a:t>
            </a:r>
            <a:r>
              <a:rPr lang="en-US" baseline="0" dirty="0" smtClean="0"/>
              <a:t>program. </a:t>
            </a:r>
            <a:r>
              <a:rPr lang="en-US" baseline="0" dirty="0" smtClean="0"/>
              <a:t>If someone has not been physically active for some </a:t>
            </a:r>
            <a:r>
              <a:rPr lang="en-US" baseline="0" dirty="0" smtClean="0"/>
              <a:t>years, </a:t>
            </a:r>
            <a:r>
              <a:rPr lang="en-US" baseline="0" dirty="0" smtClean="0"/>
              <a:t>it is important to </a:t>
            </a:r>
            <a:r>
              <a:rPr lang="en-US" u="sng" baseline="0" dirty="0" smtClean="0"/>
              <a:t>“</a:t>
            </a:r>
            <a:r>
              <a:rPr lang="en-US" b="1" u="sng" baseline="0" dirty="0" smtClean="0"/>
              <a:t>start low and go slow</a:t>
            </a:r>
            <a:r>
              <a:rPr lang="en-US" baseline="0" dirty="0" smtClean="0"/>
              <a:t>”.  Start with a 5-15 minute walk 2-3 times/ </a:t>
            </a:r>
            <a:r>
              <a:rPr lang="en-US" baseline="0" dirty="0" smtClean="0"/>
              <a:t>week, and </a:t>
            </a:r>
            <a:r>
              <a:rPr lang="en-US" b="1" u="sng" baseline="0" dirty="0" smtClean="0"/>
              <a:t>gradually increase physical activity time, frequency, and </a:t>
            </a:r>
            <a:r>
              <a:rPr lang="en-US" b="1" u="sng" baseline="0" dirty="0" smtClean="0"/>
              <a:t>intensity</a:t>
            </a:r>
            <a:r>
              <a:rPr lang="en-US" b="0" u="none" baseline="0" dirty="0" smtClean="0"/>
              <a:t> over weeks and months.  </a:t>
            </a:r>
            <a:endParaRPr lang="en-US" b="0" u="none" baseline="0" dirty="0" smtClean="0"/>
          </a:p>
          <a:p>
            <a:endParaRPr lang="en-US" baseline="0" dirty="0" smtClean="0"/>
          </a:p>
          <a:p>
            <a:r>
              <a:rPr lang="en-US" baseline="0" dirty="0" smtClean="0"/>
              <a:t>Base activity on </a:t>
            </a:r>
            <a:r>
              <a:rPr lang="en-US" b="1" u="sng" baseline="0" dirty="0" smtClean="0"/>
              <a:t>relative intensity</a:t>
            </a:r>
            <a:r>
              <a:rPr lang="en-US" b="0" u="none" baseline="0" dirty="0" smtClean="0"/>
              <a:t> </a:t>
            </a:r>
            <a:r>
              <a:rPr lang="en-US" baseline="0" dirty="0" smtClean="0"/>
              <a:t>(level of </a:t>
            </a:r>
            <a:r>
              <a:rPr lang="en-US" baseline="0" dirty="0" smtClean="0"/>
              <a:t>effort/intensity </a:t>
            </a:r>
            <a:r>
              <a:rPr lang="en-US" baseline="0" dirty="0" smtClean="0"/>
              <a:t>based on a person’s fitness level).  If a brisk walk is too intense, start at a slower pace.  If a brisk walk is light to moderate on the intensity scale, try adding short bursts of slow jogging into the walk.</a:t>
            </a:r>
          </a:p>
          <a:p>
            <a:endParaRPr lang="en-US" baseline="0" dirty="0" smtClean="0"/>
          </a:p>
          <a:p>
            <a:r>
              <a:rPr lang="en-US" baseline="0" dirty="0" smtClean="0"/>
              <a:t>Make sure physical activity surroundings are </a:t>
            </a:r>
            <a:r>
              <a:rPr lang="en-US" b="1" u="sng" baseline="0" dirty="0" smtClean="0"/>
              <a:t>safe</a:t>
            </a:r>
            <a:r>
              <a:rPr lang="en-US" baseline="0" dirty="0" smtClean="0"/>
              <a:t>.  Try to stay on sidewalks and away from cars.</a:t>
            </a:r>
          </a:p>
          <a:p>
            <a:endParaRPr lang="en-US" baseline="0" dirty="0" smtClean="0"/>
          </a:p>
          <a:p>
            <a:r>
              <a:rPr lang="en-US" baseline="0" dirty="0" smtClean="0"/>
              <a:t>Use appropriate </a:t>
            </a:r>
            <a:r>
              <a:rPr lang="en-US" b="1" u="sng" baseline="0" dirty="0" smtClean="0"/>
              <a:t>protective equipment</a:t>
            </a:r>
            <a:r>
              <a:rPr lang="en-US" b="1" u="none" baseline="0" dirty="0" smtClean="0"/>
              <a:t> </a:t>
            </a:r>
            <a:r>
              <a:rPr lang="en-US" baseline="0" dirty="0" smtClean="0"/>
              <a:t>such </a:t>
            </a:r>
            <a:r>
              <a:rPr lang="en-US" baseline="0" dirty="0" smtClean="0"/>
              <a:t>as helmets, mouth guards, safe eyewear, knee pads, etc. to keep yourself safe.</a:t>
            </a:r>
            <a:endParaRPr lang="en-US" dirty="0"/>
          </a:p>
        </p:txBody>
      </p:sp>
      <p:sp>
        <p:nvSpPr>
          <p:cNvPr id="4" name="Slide Number Placeholder 3"/>
          <p:cNvSpPr>
            <a:spLocks noGrp="1"/>
          </p:cNvSpPr>
          <p:nvPr>
            <p:ph type="sldNum" sz="quarter" idx="10"/>
          </p:nvPr>
        </p:nvSpPr>
        <p:spPr/>
        <p:txBody>
          <a:bodyPr/>
          <a:lstStyle/>
          <a:p>
            <a:fld id="{6B943D5A-8937-4086-9476-C61ED676829A}" type="slidenum">
              <a:rPr lang="en-US" smtClean="0"/>
              <a:t>8</a:t>
            </a:fld>
            <a:endParaRPr lang="en-US" dirty="0"/>
          </a:p>
        </p:txBody>
      </p:sp>
    </p:spTree>
    <p:extLst>
      <p:ext uri="{BB962C8B-B14F-4D97-AF65-F5344CB8AC3E}">
        <p14:creationId xmlns:p14="http://schemas.microsoft.com/office/powerpoint/2010/main" val="2484202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000" dirty="0" smtClean="0"/>
              <a:t>All lessons (except for the first lesson where we talk about what to expect</a:t>
            </a:r>
            <a:r>
              <a:rPr lang="en-US" sz="1000" baseline="0" dirty="0" smtClean="0"/>
              <a:t> </a:t>
            </a:r>
            <a:r>
              <a:rPr lang="en-US" sz="1000" baseline="0" dirty="0" smtClean="0"/>
              <a:t>for </a:t>
            </a:r>
            <a:r>
              <a:rPr lang="en-US" sz="1000" baseline="0" dirty="0" smtClean="0"/>
              <a:t>physical activities in future lessons</a:t>
            </a:r>
            <a:r>
              <a:rPr lang="en-US" sz="1000" baseline="0" dirty="0" smtClean="0"/>
              <a:t>) </a:t>
            </a:r>
            <a:r>
              <a:rPr lang="en-US" sz="1000" baseline="0" dirty="0" smtClean="0"/>
              <a:t>include a </a:t>
            </a:r>
            <a:r>
              <a:rPr lang="en-US" sz="1000" i="1" baseline="0" dirty="0" smtClean="0"/>
              <a:t>Let’s be active </a:t>
            </a:r>
            <a:r>
              <a:rPr lang="en-US" sz="1000" baseline="0" dirty="0" smtClean="0"/>
              <a:t>segment that is </a:t>
            </a:r>
            <a:r>
              <a:rPr lang="en-US" sz="1000" baseline="0" dirty="0" smtClean="0"/>
              <a:t>10-20 </a:t>
            </a:r>
            <a:r>
              <a:rPr lang="en-US" sz="1000" baseline="0" dirty="0" smtClean="0"/>
              <a:t>minutes long.  Each segment includes </a:t>
            </a:r>
            <a:r>
              <a:rPr lang="en-US" sz="1000" baseline="0" dirty="0" smtClean="0"/>
              <a:t>cardio with a warm-up:</a:t>
            </a:r>
            <a:endParaRPr lang="en-US" sz="1000" baseline="0" dirty="0" smtClean="0"/>
          </a:p>
          <a:p>
            <a:pPr marL="265324" lvl="0" indent="-174708">
              <a:buFont typeface="Arial" charset="0"/>
              <a:buChar char="•"/>
            </a:pPr>
            <a:r>
              <a:rPr lang="en-US" sz="1000" baseline="0" dirty="0" smtClean="0"/>
              <a:t>Educators get two choices for the cardio and warm-up: 1</a:t>
            </a:r>
            <a:r>
              <a:rPr lang="en-US" sz="1000" baseline="0" dirty="0" smtClean="0"/>
              <a:t>) the </a:t>
            </a:r>
            <a:r>
              <a:rPr lang="en-US" sz="1000" i="1" baseline="0" dirty="0" smtClean="0"/>
              <a:t>Walk Indoors with Leslie </a:t>
            </a:r>
            <a:r>
              <a:rPr lang="en-US" sz="1000" i="1" baseline="0" dirty="0" err="1" smtClean="0"/>
              <a:t>Sansone</a:t>
            </a:r>
            <a:r>
              <a:rPr lang="en-US" sz="1000" i="1" baseline="0" dirty="0" smtClean="0"/>
              <a:t> </a:t>
            </a:r>
            <a:r>
              <a:rPr lang="en-US" sz="1000" baseline="0" dirty="0" smtClean="0"/>
              <a:t>DVD developed by Rutgers; most of you are familiar with this DVD.  These segments take at least 15 minutes to complete; 2) the </a:t>
            </a:r>
            <a:r>
              <a:rPr lang="en-US" sz="1000" i="1" baseline="0" dirty="0" smtClean="0"/>
              <a:t>Eating Smart • Being Active</a:t>
            </a:r>
            <a:r>
              <a:rPr lang="en-US" sz="1000" baseline="0" dirty="0" smtClean="0"/>
              <a:t> Cardio Pyramid </a:t>
            </a:r>
            <a:r>
              <a:rPr lang="en-US" sz="1000" baseline="0" dirty="0" smtClean="0"/>
              <a:t>with </a:t>
            </a:r>
            <a:r>
              <a:rPr lang="en-US" sz="1000" baseline="0" dirty="0" smtClean="0"/>
              <a:t>Warm-Up. </a:t>
            </a:r>
            <a:r>
              <a:rPr lang="en-US" sz="1000" baseline="0" dirty="0" smtClean="0"/>
              <a:t>Early lessons in the series include the </a:t>
            </a:r>
            <a:r>
              <a:rPr lang="en-US" sz="1000" baseline="0" dirty="0" smtClean="0"/>
              <a:t>Basic Cardio Pyramid. As </a:t>
            </a:r>
            <a:r>
              <a:rPr lang="en-US" sz="1000" baseline="0" dirty="0" smtClean="0"/>
              <a:t>lessons progress through the series, the educator shows participants how to increase the intensity of the </a:t>
            </a:r>
            <a:r>
              <a:rPr lang="en-US" sz="1000" baseline="0" dirty="0" smtClean="0"/>
              <a:t>moves, </a:t>
            </a:r>
            <a:r>
              <a:rPr lang="en-US" sz="1000" baseline="0" dirty="0" smtClean="0"/>
              <a:t>AND a new move is added in each lesson.  The </a:t>
            </a:r>
            <a:r>
              <a:rPr lang="en-US" sz="1000" baseline="0" dirty="0" smtClean="0"/>
              <a:t>Cardio Pyramid </a:t>
            </a:r>
            <a:r>
              <a:rPr lang="en-US" sz="1000" baseline="0" dirty="0" smtClean="0"/>
              <a:t>with </a:t>
            </a:r>
            <a:r>
              <a:rPr lang="en-US" sz="1000" baseline="0" dirty="0" smtClean="0"/>
              <a:t>Warm-Up </a:t>
            </a:r>
            <a:r>
              <a:rPr lang="en-US" sz="1000" baseline="0" dirty="0" smtClean="0"/>
              <a:t>takes about 7 minutes.</a:t>
            </a:r>
          </a:p>
          <a:p>
            <a:pPr marL="265324" lvl="0" indent="-174708">
              <a:buFont typeface="Arial" charset="0"/>
              <a:buChar char="•"/>
            </a:pPr>
            <a:r>
              <a:rPr lang="en-US" sz="1000" baseline="0" dirty="0" smtClean="0"/>
              <a:t>Choose one of these </a:t>
            </a:r>
            <a:r>
              <a:rPr lang="en-US" sz="1000" baseline="0" dirty="0" smtClean="0"/>
              <a:t>options, </a:t>
            </a:r>
            <a:r>
              <a:rPr lang="en-US" sz="1000" baseline="0" dirty="0" smtClean="0"/>
              <a:t>and use it through an entire series with a group rather than jumping back and forth between the two. Switching back and forth would confuse participants because both options build on themselves from segment to segment.</a:t>
            </a:r>
          </a:p>
          <a:p>
            <a:pPr marL="265324" marR="0" lvl="0" indent="-174708" algn="l" defTabSz="914400" rtl="0" eaLnBrk="1" fontAlgn="auto" latinLnBrk="0" hangingPunct="1">
              <a:lnSpc>
                <a:spcPct val="100000"/>
              </a:lnSpc>
              <a:spcBef>
                <a:spcPts val="0"/>
              </a:spcBef>
              <a:spcAft>
                <a:spcPts val="0"/>
              </a:spcAft>
              <a:buClrTx/>
              <a:buSzTx/>
              <a:buFont typeface="Arial" charset="0"/>
              <a:buChar char="•"/>
              <a:tabLst/>
              <a:defRPr/>
            </a:pPr>
            <a:r>
              <a:rPr lang="en-US" sz="1000" baseline="0" dirty="0" smtClean="0"/>
              <a:t>If you as an educator have some physical limitations, you may want to </a:t>
            </a:r>
            <a:r>
              <a:rPr lang="en-US" sz="1000" baseline="0" dirty="0" smtClean="0"/>
              <a:t>always use </a:t>
            </a:r>
            <a:r>
              <a:rPr lang="en-US" sz="1000" baseline="0" dirty="0" smtClean="0"/>
              <a:t>the </a:t>
            </a:r>
            <a:r>
              <a:rPr lang="en-US" sz="1000" i="1" baseline="0" dirty="0" smtClean="0"/>
              <a:t>Walk Indoors </a:t>
            </a:r>
            <a:r>
              <a:rPr lang="en-US" sz="1000" baseline="0" dirty="0" smtClean="0"/>
              <a:t>DVD.</a:t>
            </a:r>
            <a:endParaRPr lang="en-US" sz="1000" dirty="0" smtClean="0"/>
          </a:p>
          <a:p>
            <a:pPr marL="465886" lvl="1" indent="0">
              <a:buFont typeface="Arial" charset="0"/>
              <a:buNone/>
            </a:pPr>
            <a:endParaRPr lang="en-US" sz="1000" baseline="0" dirty="0" smtClean="0"/>
          </a:p>
          <a:p>
            <a:endParaRPr lang="en-US" dirty="0"/>
          </a:p>
        </p:txBody>
      </p:sp>
      <p:sp>
        <p:nvSpPr>
          <p:cNvPr id="4" name="Slide Number Placeholder 3"/>
          <p:cNvSpPr>
            <a:spLocks noGrp="1"/>
          </p:cNvSpPr>
          <p:nvPr>
            <p:ph type="sldNum" sz="quarter" idx="10"/>
          </p:nvPr>
        </p:nvSpPr>
        <p:spPr/>
        <p:txBody>
          <a:bodyPr/>
          <a:lstStyle/>
          <a:p>
            <a:fld id="{9A49C8EE-AA81-4559-9726-104DD2BF94D1}" type="slidenum">
              <a:rPr lang="en-US" smtClean="0"/>
              <a:t>9</a:t>
            </a:fld>
            <a:endParaRPr lang="en-US"/>
          </a:p>
        </p:txBody>
      </p:sp>
    </p:spTree>
    <p:extLst>
      <p:ext uri="{BB962C8B-B14F-4D97-AF65-F5344CB8AC3E}">
        <p14:creationId xmlns:p14="http://schemas.microsoft.com/office/powerpoint/2010/main" val="3609455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a:solidFill>
                  <a:srgbClr val="C72F2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97C24F"/>
                </a:solidFill>
              </a:defRPr>
            </a:lvl1pPr>
            <a:lvl2pPr marL="375270" indent="0" algn="ctr">
              <a:buNone/>
              <a:defRPr>
                <a:solidFill>
                  <a:schemeClr val="tx1">
                    <a:tint val="75000"/>
                  </a:schemeClr>
                </a:solidFill>
              </a:defRPr>
            </a:lvl2pPr>
            <a:lvl3pPr marL="750540" indent="0" algn="ctr">
              <a:buNone/>
              <a:defRPr>
                <a:solidFill>
                  <a:schemeClr val="tx1">
                    <a:tint val="75000"/>
                  </a:schemeClr>
                </a:solidFill>
              </a:defRPr>
            </a:lvl3pPr>
            <a:lvl4pPr marL="1125809" indent="0" algn="ctr">
              <a:buNone/>
              <a:defRPr>
                <a:solidFill>
                  <a:schemeClr val="tx1">
                    <a:tint val="75000"/>
                  </a:schemeClr>
                </a:solidFill>
              </a:defRPr>
            </a:lvl4pPr>
            <a:lvl5pPr marL="1501079" indent="0" algn="ctr">
              <a:buNone/>
              <a:defRPr>
                <a:solidFill>
                  <a:schemeClr val="tx1">
                    <a:tint val="75000"/>
                  </a:schemeClr>
                </a:solidFill>
              </a:defRPr>
            </a:lvl5pPr>
            <a:lvl6pPr marL="1876349" indent="0" algn="ctr">
              <a:buNone/>
              <a:defRPr>
                <a:solidFill>
                  <a:schemeClr val="tx1">
                    <a:tint val="75000"/>
                  </a:schemeClr>
                </a:solidFill>
              </a:defRPr>
            </a:lvl6pPr>
            <a:lvl7pPr marL="2251619" indent="0" algn="ctr">
              <a:buNone/>
              <a:defRPr>
                <a:solidFill>
                  <a:schemeClr val="tx1">
                    <a:tint val="75000"/>
                  </a:schemeClr>
                </a:solidFill>
              </a:defRPr>
            </a:lvl7pPr>
            <a:lvl8pPr marL="2626888" indent="0" algn="ctr">
              <a:buNone/>
              <a:defRPr>
                <a:solidFill>
                  <a:schemeClr val="tx1">
                    <a:tint val="75000"/>
                  </a:schemeClr>
                </a:solidFill>
              </a:defRPr>
            </a:lvl8pPr>
            <a:lvl9pPr marL="300215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5/9/2017</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8190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86D93-FCAC-47E0-A2EE-787E62CA814C}" type="datetimeFigureOut">
              <a:rPr lang="en-US" smtClean="0"/>
              <a:t>5/9/2017</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5459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A879A6-0FD0-4734-A311-86BFCA472E6E}" type="datetimeFigureOut">
              <a:rPr lang="en-US" smtClean="0"/>
              <a:t>5/9/2017</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22876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C9CA7B-DFD4-44B5-8C60-D14B8CD1FB59}" type="datetimeFigureOut">
              <a:rPr lang="en-US" smtClean="0"/>
              <a:t>5/9/2017</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28016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4419602"/>
            <a:ext cx="7772400" cy="1362075"/>
          </a:xfrm>
        </p:spPr>
        <p:txBody>
          <a:bodyPr anchor="t"/>
          <a:lstStyle>
            <a:lvl1pPr algn="l">
              <a:defRPr sz="3300" b="1" cap="all">
                <a:solidFill>
                  <a:srgbClr val="C72F2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1600">
                <a:solidFill>
                  <a:srgbClr val="97C24F"/>
                </a:solidFill>
              </a:defRPr>
            </a:lvl1pPr>
            <a:lvl2pPr marL="375270" indent="0">
              <a:buNone/>
              <a:defRPr sz="1500">
                <a:solidFill>
                  <a:schemeClr val="tx1">
                    <a:tint val="75000"/>
                  </a:schemeClr>
                </a:solidFill>
              </a:defRPr>
            </a:lvl2pPr>
            <a:lvl3pPr marL="750540" indent="0">
              <a:buNone/>
              <a:defRPr sz="1300">
                <a:solidFill>
                  <a:schemeClr val="tx1">
                    <a:tint val="75000"/>
                  </a:schemeClr>
                </a:solidFill>
              </a:defRPr>
            </a:lvl3pPr>
            <a:lvl4pPr marL="1125809" indent="0">
              <a:buNone/>
              <a:defRPr sz="1100">
                <a:solidFill>
                  <a:schemeClr val="tx1">
                    <a:tint val="75000"/>
                  </a:schemeClr>
                </a:solidFill>
              </a:defRPr>
            </a:lvl4pPr>
            <a:lvl5pPr marL="1501079" indent="0">
              <a:buNone/>
              <a:defRPr sz="1100">
                <a:solidFill>
                  <a:schemeClr val="tx1">
                    <a:tint val="75000"/>
                  </a:schemeClr>
                </a:solidFill>
              </a:defRPr>
            </a:lvl5pPr>
            <a:lvl6pPr marL="1876349" indent="0">
              <a:buNone/>
              <a:defRPr sz="1100">
                <a:solidFill>
                  <a:schemeClr val="tx1">
                    <a:tint val="75000"/>
                  </a:schemeClr>
                </a:solidFill>
              </a:defRPr>
            </a:lvl6pPr>
            <a:lvl7pPr marL="2251619" indent="0">
              <a:buNone/>
              <a:defRPr sz="1100">
                <a:solidFill>
                  <a:schemeClr val="tx1">
                    <a:tint val="75000"/>
                  </a:schemeClr>
                </a:solidFill>
              </a:defRPr>
            </a:lvl7pPr>
            <a:lvl8pPr marL="2626888" indent="0">
              <a:buNone/>
              <a:defRPr sz="1100">
                <a:solidFill>
                  <a:schemeClr val="tx1">
                    <a:tint val="75000"/>
                  </a:schemeClr>
                </a:solidFill>
              </a:defRPr>
            </a:lvl8pPr>
            <a:lvl9pPr marL="300215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5/9/2017</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58383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300"/>
            </a:lvl1pPr>
            <a:lvl2pPr>
              <a:defRPr sz="20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300"/>
            </a:lvl1pPr>
            <a:lvl2pPr>
              <a:defRPr sz="20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DB8791-F1B0-41E7-B7FD-A781E65C4266}" type="datetimeFigureOut">
              <a:rPr lang="en-US" smtClean="0"/>
              <a:t>5/9/2017</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38644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375270" indent="0">
              <a:buNone/>
              <a:defRPr sz="1600" b="1"/>
            </a:lvl2pPr>
            <a:lvl3pPr marL="750540" indent="0">
              <a:buNone/>
              <a:defRPr sz="1500" b="1"/>
            </a:lvl3pPr>
            <a:lvl4pPr marL="1125809" indent="0">
              <a:buNone/>
              <a:defRPr sz="1300" b="1"/>
            </a:lvl4pPr>
            <a:lvl5pPr marL="1501079" indent="0">
              <a:buNone/>
              <a:defRPr sz="1300" b="1"/>
            </a:lvl5pPr>
            <a:lvl6pPr marL="1876349" indent="0">
              <a:buNone/>
              <a:defRPr sz="1300" b="1"/>
            </a:lvl6pPr>
            <a:lvl7pPr marL="2251619" indent="0">
              <a:buNone/>
              <a:defRPr sz="1300" b="1"/>
            </a:lvl7pPr>
            <a:lvl8pPr marL="2626888" indent="0">
              <a:buNone/>
              <a:defRPr sz="1300" b="1"/>
            </a:lvl8pPr>
            <a:lvl9pPr marL="3002158"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9"/>
          </a:xfrm>
        </p:spPr>
        <p:txBody>
          <a:bodyPr/>
          <a:lstStyle>
            <a:lvl1pPr>
              <a:defRPr sz="2000"/>
            </a:lvl1pPr>
            <a:lvl2pPr>
              <a:defRPr sz="16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000" b="1"/>
            </a:lvl1pPr>
            <a:lvl2pPr marL="375270" indent="0">
              <a:buNone/>
              <a:defRPr sz="1600" b="1"/>
            </a:lvl2pPr>
            <a:lvl3pPr marL="750540" indent="0">
              <a:buNone/>
              <a:defRPr sz="1500" b="1"/>
            </a:lvl3pPr>
            <a:lvl4pPr marL="1125809" indent="0">
              <a:buNone/>
              <a:defRPr sz="1300" b="1"/>
            </a:lvl4pPr>
            <a:lvl5pPr marL="1501079" indent="0">
              <a:buNone/>
              <a:defRPr sz="1300" b="1"/>
            </a:lvl5pPr>
            <a:lvl6pPr marL="1876349" indent="0">
              <a:buNone/>
              <a:defRPr sz="1300" b="1"/>
            </a:lvl6pPr>
            <a:lvl7pPr marL="2251619" indent="0">
              <a:buNone/>
              <a:defRPr sz="1300" b="1"/>
            </a:lvl7pPr>
            <a:lvl8pPr marL="2626888" indent="0">
              <a:buNone/>
              <a:defRPr sz="1300" b="1"/>
            </a:lvl8pPr>
            <a:lvl9pPr marL="3002158"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9"/>
          </a:xfrm>
        </p:spPr>
        <p:txBody>
          <a:bodyPr/>
          <a:lstStyle>
            <a:lvl1pPr>
              <a:defRPr sz="2000"/>
            </a:lvl1pPr>
            <a:lvl2pPr>
              <a:defRPr sz="16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DD63B2-E120-4ED8-B27B-C685F510A5FE}" type="datetimeFigureOut">
              <a:rPr lang="en-US" smtClean="0"/>
              <a:t>5/9/2017</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1164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A18ACC-A947-437B-A130-35BD54FDF1E9}" type="datetimeFigureOut">
              <a:rPr lang="en-US" smtClean="0"/>
              <a:t>5/9/2017</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178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5/9/2017</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57365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600"/>
            </a:lvl1pPr>
            <a:lvl2pPr>
              <a:defRPr sz="2300"/>
            </a:lvl2pPr>
            <a:lvl3pPr>
              <a:defRPr sz="20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100"/>
            </a:lvl1pPr>
            <a:lvl2pPr marL="375270" indent="0">
              <a:buNone/>
              <a:defRPr sz="1000"/>
            </a:lvl2pPr>
            <a:lvl3pPr marL="750540" indent="0">
              <a:buNone/>
              <a:defRPr sz="800"/>
            </a:lvl3pPr>
            <a:lvl4pPr marL="1125809" indent="0">
              <a:buNone/>
              <a:defRPr sz="700"/>
            </a:lvl4pPr>
            <a:lvl5pPr marL="1501079" indent="0">
              <a:buNone/>
              <a:defRPr sz="700"/>
            </a:lvl5pPr>
            <a:lvl6pPr marL="1876349" indent="0">
              <a:buNone/>
              <a:defRPr sz="700"/>
            </a:lvl6pPr>
            <a:lvl7pPr marL="2251619" indent="0">
              <a:buNone/>
              <a:defRPr sz="700"/>
            </a:lvl7pPr>
            <a:lvl8pPr marL="2626888" indent="0">
              <a:buNone/>
              <a:defRPr sz="700"/>
            </a:lvl8pPr>
            <a:lvl9pPr marL="300215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5/9/2017</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4975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600"/>
            </a:lvl1pPr>
            <a:lvl2pPr marL="375270" indent="0">
              <a:buNone/>
              <a:defRPr sz="2300"/>
            </a:lvl2pPr>
            <a:lvl3pPr marL="750540" indent="0">
              <a:buNone/>
              <a:defRPr sz="2000"/>
            </a:lvl3pPr>
            <a:lvl4pPr marL="1125809" indent="0">
              <a:buNone/>
              <a:defRPr sz="1600"/>
            </a:lvl4pPr>
            <a:lvl5pPr marL="1501079" indent="0">
              <a:buNone/>
              <a:defRPr sz="1600"/>
            </a:lvl5pPr>
            <a:lvl6pPr marL="1876349" indent="0">
              <a:buNone/>
              <a:defRPr sz="1600"/>
            </a:lvl6pPr>
            <a:lvl7pPr marL="2251619" indent="0">
              <a:buNone/>
              <a:defRPr sz="1600"/>
            </a:lvl7pPr>
            <a:lvl8pPr marL="2626888" indent="0">
              <a:buNone/>
              <a:defRPr sz="1600"/>
            </a:lvl8pPr>
            <a:lvl9pPr marL="3002158" indent="0">
              <a:buNone/>
              <a:defRPr sz="1600"/>
            </a:lvl9pPr>
          </a:lstStyle>
          <a:p>
            <a:r>
              <a:rPr lang="en-US" smtClean="0"/>
              <a:t>Click icon to add picture</a:t>
            </a:r>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100"/>
            </a:lvl1pPr>
            <a:lvl2pPr marL="375270" indent="0">
              <a:buNone/>
              <a:defRPr sz="1000"/>
            </a:lvl2pPr>
            <a:lvl3pPr marL="750540" indent="0">
              <a:buNone/>
              <a:defRPr sz="800"/>
            </a:lvl3pPr>
            <a:lvl4pPr marL="1125809" indent="0">
              <a:buNone/>
              <a:defRPr sz="700"/>
            </a:lvl4pPr>
            <a:lvl5pPr marL="1501079" indent="0">
              <a:buNone/>
              <a:defRPr sz="700"/>
            </a:lvl5pPr>
            <a:lvl6pPr marL="1876349" indent="0">
              <a:buNone/>
              <a:defRPr sz="700"/>
            </a:lvl6pPr>
            <a:lvl7pPr marL="2251619" indent="0">
              <a:buNone/>
              <a:defRPr sz="700"/>
            </a:lvl7pPr>
            <a:lvl8pPr marL="2626888" indent="0">
              <a:buNone/>
              <a:defRPr sz="700"/>
            </a:lvl8pPr>
            <a:lvl9pPr marL="300215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5/9/2017</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59802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5054" tIns="37527" rIns="75054" bIns="37527"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75054" tIns="37527" rIns="75054" bIns="375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3"/>
            <a:ext cx="2133600" cy="365124"/>
          </a:xfrm>
          <a:prstGeom prst="rect">
            <a:avLst/>
          </a:prstGeom>
        </p:spPr>
        <p:txBody>
          <a:bodyPr vert="horz" lIns="75054" tIns="37527" rIns="75054" bIns="37527" rtlCol="0" anchor="ctr"/>
          <a:lstStyle>
            <a:lvl1pPr algn="l">
              <a:defRPr sz="1000">
                <a:solidFill>
                  <a:schemeClr val="tx1">
                    <a:tint val="75000"/>
                  </a:schemeClr>
                </a:solidFill>
              </a:defRPr>
            </a:lvl1pPr>
          </a:lstStyle>
          <a:p>
            <a:fld id="{2BE451C3-0FF4-47C4-B829-773ADF60F88C}" type="datetimeFigureOut">
              <a:rPr lang="en-US" smtClean="0"/>
              <a:t>5/9/2017</a:t>
            </a:fld>
            <a:endParaRPr lang="en-US" dirty="0"/>
          </a:p>
        </p:txBody>
      </p:sp>
      <p:sp>
        <p:nvSpPr>
          <p:cNvPr id="5" name="Footer Placeholder 4"/>
          <p:cNvSpPr>
            <a:spLocks noGrp="1"/>
          </p:cNvSpPr>
          <p:nvPr>
            <p:ph type="ftr" sz="quarter" idx="3"/>
          </p:nvPr>
        </p:nvSpPr>
        <p:spPr>
          <a:xfrm>
            <a:off x="3124200" y="6356353"/>
            <a:ext cx="2895600" cy="365124"/>
          </a:xfrm>
          <a:prstGeom prst="rect">
            <a:avLst/>
          </a:prstGeom>
        </p:spPr>
        <p:txBody>
          <a:bodyPr vert="horz" lIns="75054" tIns="37527" rIns="75054" bIns="37527" rtlCol="0" anchor="ctr"/>
          <a:lstStyle>
            <a:lvl1pPr algn="ctr">
              <a:defRPr sz="1000">
                <a:solidFill>
                  <a:schemeClr val="tx1">
                    <a:tint val="75000"/>
                  </a:schemeClr>
                </a:solidFill>
              </a:defRPr>
            </a:lvl1pPr>
          </a:lstStyle>
          <a:p>
            <a:r>
              <a:rPr lang="en-US" smtClean="0"/>
              <a:t>
              </a:t>
            </a:r>
            <a:endParaRPr lang="en-US" dirty="0"/>
          </a:p>
        </p:txBody>
      </p:sp>
      <p:sp>
        <p:nvSpPr>
          <p:cNvPr id="6" name="Slide Number Placeholder 5"/>
          <p:cNvSpPr>
            <a:spLocks noGrp="1"/>
          </p:cNvSpPr>
          <p:nvPr>
            <p:ph type="sldNum" sz="quarter" idx="4"/>
          </p:nvPr>
        </p:nvSpPr>
        <p:spPr>
          <a:xfrm>
            <a:off x="6553200" y="6356353"/>
            <a:ext cx="2133600" cy="365124"/>
          </a:xfrm>
          <a:prstGeom prst="rect">
            <a:avLst/>
          </a:prstGeom>
        </p:spPr>
        <p:txBody>
          <a:bodyPr vert="horz" lIns="75054" tIns="37527" rIns="75054" bIns="37527" rtlCol="0" anchor="ctr"/>
          <a:lstStyle>
            <a:lvl1pPr algn="r">
              <a:defRPr sz="1000">
                <a:solidFill>
                  <a:schemeClr val="tx1">
                    <a:tint val="75000"/>
                  </a:schemeClr>
                </a:solidFill>
              </a:defRPr>
            </a:lvl1pPr>
          </a:lstStyle>
          <a:p>
            <a:fld id="{D57F1E4F-1CFF-5643-939E-217C01CDF565}" type="slidenum">
              <a:rPr lang="en-US" smtClean="0"/>
              <a:pPr/>
              <a:t>‹#›</a:t>
            </a:fld>
            <a:endParaRPr lang="en-US" dirty="0"/>
          </a:p>
        </p:txBody>
      </p:sp>
      <p:pic>
        <p:nvPicPr>
          <p:cNvPr id="1026" name="Picture 2" descr="P:\EFNEP and SNAP-Ed\Eating Smart Being Active\2015 dietary guidelines updates\design details\green-bar-with-pattern.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1000" y="228600"/>
            <a:ext cx="73914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EFNEP and SNAP-Ed\Eating Smart Being Active\2015 dietary guidelines updates\logo options\final logo.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50633" y="258424"/>
            <a:ext cx="884695" cy="1159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649467"/>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hf sldNum="0" hdr="0" ftr="0" dt="0"/>
  <p:txStyles>
    <p:titleStyle>
      <a:lvl1pPr algn="ctr" defTabSz="750540" rtl="0" eaLnBrk="1" latinLnBrk="0" hangingPunct="1">
        <a:spcBef>
          <a:spcPct val="0"/>
        </a:spcBef>
        <a:buNone/>
        <a:defRPr sz="3600" kern="1200">
          <a:solidFill>
            <a:schemeClr val="tx1"/>
          </a:solidFill>
          <a:latin typeface="+mj-lt"/>
          <a:ea typeface="+mj-ea"/>
          <a:cs typeface="+mj-cs"/>
        </a:defRPr>
      </a:lvl1pPr>
    </p:titleStyle>
    <p:bodyStyle>
      <a:lvl1pPr marL="281452" indent="-281452" algn="l" defTabSz="750540" rtl="0" eaLnBrk="1" latinLnBrk="0" hangingPunct="1">
        <a:spcBef>
          <a:spcPct val="20000"/>
        </a:spcBef>
        <a:buFont typeface="Arial" panose="020B0604020202020204" pitchFamily="34" charset="0"/>
        <a:buChar char="•"/>
        <a:defRPr sz="2600" kern="1200">
          <a:solidFill>
            <a:srgbClr val="C72F2F"/>
          </a:solidFill>
          <a:latin typeface="+mn-lt"/>
          <a:ea typeface="+mn-ea"/>
          <a:cs typeface="+mn-cs"/>
        </a:defRPr>
      </a:lvl1pPr>
      <a:lvl2pPr marL="609813" indent="-234544" algn="l" defTabSz="750540" rtl="0" eaLnBrk="1" latinLnBrk="0" hangingPunct="1">
        <a:spcBef>
          <a:spcPct val="20000"/>
        </a:spcBef>
        <a:buFont typeface="Arial" panose="020B0604020202020204" pitchFamily="34" charset="0"/>
        <a:buChar char="–"/>
        <a:defRPr sz="2300" kern="1200">
          <a:solidFill>
            <a:srgbClr val="97C24F"/>
          </a:solidFill>
          <a:latin typeface="+mn-lt"/>
          <a:ea typeface="+mn-ea"/>
          <a:cs typeface="+mn-cs"/>
        </a:defRPr>
      </a:lvl2pPr>
      <a:lvl3pPr marL="938174" indent="-187635" algn="l" defTabSz="7505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313444" indent="-187635" algn="l" defTabSz="75054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1688714" indent="-187635" algn="l" defTabSz="75054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063984" indent="-187635" algn="l" defTabSz="75054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439253" indent="-187635" algn="l" defTabSz="75054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2814523" indent="-187635" algn="l" defTabSz="75054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189793" indent="-187635" algn="l" defTabSz="75054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750540" rtl="0" eaLnBrk="1" latinLnBrk="0" hangingPunct="1">
        <a:defRPr sz="1500" kern="1200">
          <a:solidFill>
            <a:schemeClr val="tx1"/>
          </a:solidFill>
          <a:latin typeface="+mn-lt"/>
          <a:ea typeface="+mn-ea"/>
          <a:cs typeface="+mn-cs"/>
        </a:defRPr>
      </a:lvl1pPr>
      <a:lvl2pPr marL="375270" algn="l" defTabSz="750540" rtl="0" eaLnBrk="1" latinLnBrk="0" hangingPunct="1">
        <a:defRPr sz="1500" kern="1200">
          <a:solidFill>
            <a:schemeClr val="tx1"/>
          </a:solidFill>
          <a:latin typeface="+mn-lt"/>
          <a:ea typeface="+mn-ea"/>
          <a:cs typeface="+mn-cs"/>
        </a:defRPr>
      </a:lvl2pPr>
      <a:lvl3pPr marL="750540" algn="l" defTabSz="750540" rtl="0" eaLnBrk="1" latinLnBrk="0" hangingPunct="1">
        <a:defRPr sz="1500" kern="1200">
          <a:solidFill>
            <a:schemeClr val="tx1"/>
          </a:solidFill>
          <a:latin typeface="+mn-lt"/>
          <a:ea typeface="+mn-ea"/>
          <a:cs typeface="+mn-cs"/>
        </a:defRPr>
      </a:lvl3pPr>
      <a:lvl4pPr marL="1125809" algn="l" defTabSz="750540" rtl="0" eaLnBrk="1" latinLnBrk="0" hangingPunct="1">
        <a:defRPr sz="1500" kern="1200">
          <a:solidFill>
            <a:schemeClr val="tx1"/>
          </a:solidFill>
          <a:latin typeface="+mn-lt"/>
          <a:ea typeface="+mn-ea"/>
          <a:cs typeface="+mn-cs"/>
        </a:defRPr>
      </a:lvl4pPr>
      <a:lvl5pPr marL="1501079" algn="l" defTabSz="750540" rtl="0" eaLnBrk="1" latinLnBrk="0" hangingPunct="1">
        <a:defRPr sz="1500" kern="1200">
          <a:solidFill>
            <a:schemeClr val="tx1"/>
          </a:solidFill>
          <a:latin typeface="+mn-lt"/>
          <a:ea typeface="+mn-ea"/>
          <a:cs typeface="+mn-cs"/>
        </a:defRPr>
      </a:lvl5pPr>
      <a:lvl6pPr marL="1876349" algn="l" defTabSz="750540" rtl="0" eaLnBrk="1" latinLnBrk="0" hangingPunct="1">
        <a:defRPr sz="1500" kern="1200">
          <a:solidFill>
            <a:schemeClr val="tx1"/>
          </a:solidFill>
          <a:latin typeface="+mn-lt"/>
          <a:ea typeface="+mn-ea"/>
          <a:cs typeface="+mn-cs"/>
        </a:defRPr>
      </a:lvl6pPr>
      <a:lvl7pPr marL="2251619" algn="l" defTabSz="750540" rtl="0" eaLnBrk="1" latinLnBrk="0" hangingPunct="1">
        <a:defRPr sz="1500" kern="1200">
          <a:solidFill>
            <a:schemeClr val="tx1"/>
          </a:solidFill>
          <a:latin typeface="+mn-lt"/>
          <a:ea typeface="+mn-ea"/>
          <a:cs typeface="+mn-cs"/>
        </a:defRPr>
      </a:lvl7pPr>
      <a:lvl8pPr marL="2626888" algn="l" defTabSz="750540" rtl="0" eaLnBrk="1" latinLnBrk="0" hangingPunct="1">
        <a:defRPr sz="1500" kern="1200">
          <a:solidFill>
            <a:schemeClr val="tx1"/>
          </a:solidFill>
          <a:latin typeface="+mn-lt"/>
          <a:ea typeface="+mn-ea"/>
          <a:cs typeface="+mn-cs"/>
        </a:defRPr>
      </a:lvl8pPr>
      <a:lvl9pPr marL="3002158" algn="l" defTabSz="75054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hyperlink" Target="http://www.eatingsmartbeingactive.co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www.eatingsmartbeingactive.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hyperlink" Target="http://www.eatingsmartbeingactive.co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300" b="1" dirty="0"/>
              <a:t>The Revised </a:t>
            </a:r>
            <a:r>
              <a:rPr lang="en-US" sz="3300" b="1" i="1" dirty="0"/>
              <a:t>Eating Smart • Being Active</a:t>
            </a:r>
            <a:r>
              <a:rPr lang="en-US" sz="3300" b="1" dirty="0"/>
              <a:t> Curriculum</a:t>
            </a:r>
          </a:p>
        </p:txBody>
      </p:sp>
      <p:sp>
        <p:nvSpPr>
          <p:cNvPr id="4" name="Subtitle 3"/>
          <p:cNvSpPr>
            <a:spLocks noGrp="1"/>
          </p:cNvSpPr>
          <p:nvPr>
            <p:ph type="subTitle" idx="1"/>
          </p:nvPr>
        </p:nvSpPr>
        <p:spPr/>
        <p:txBody>
          <a:bodyPr/>
          <a:lstStyle/>
          <a:p>
            <a:r>
              <a:rPr lang="en-US" dirty="0" smtClean="0"/>
              <a:t>The Physical Activity Segments</a:t>
            </a:r>
            <a:endParaRPr lang="en-US" dirty="0"/>
          </a:p>
        </p:txBody>
      </p:sp>
    </p:spTree>
    <p:extLst>
      <p:ext uri="{BB962C8B-B14F-4D97-AF65-F5344CB8AC3E}">
        <p14:creationId xmlns:p14="http://schemas.microsoft.com/office/powerpoint/2010/main" val="1764677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Physical Activities</a:t>
            </a:r>
            <a:endParaRPr lang="en-US" dirty="0"/>
          </a:p>
        </p:txBody>
      </p:sp>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1242" t="10649" r="29736"/>
          <a:stretch/>
        </p:blipFill>
        <p:spPr bwMode="auto">
          <a:xfrm>
            <a:off x="2460978" y="1451748"/>
            <a:ext cx="4197500" cy="5406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15186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smtClean="0"/>
              <a:t>Physical Activities</a:t>
            </a:r>
            <a:endParaRPr lang="en-US" dirty="0"/>
          </a:p>
        </p:txBody>
      </p:sp>
      <p:sp>
        <p:nvSpPr>
          <p:cNvPr id="6" name="Content Placeholder 5"/>
          <p:cNvSpPr>
            <a:spLocks noGrp="1"/>
          </p:cNvSpPr>
          <p:nvPr>
            <p:ph idx="1"/>
          </p:nvPr>
        </p:nvSpPr>
        <p:spPr/>
        <p:txBody>
          <a:bodyPr>
            <a:normAutofit/>
          </a:bodyPr>
          <a:lstStyle/>
          <a:p>
            <a:r>
              <a:rPr lang="en-US" dirty="0" smtClean="0"/>
              <a:t>Strength-building activity</a:t>
            </a:r>
          </a:p>
          <a:p>
            <a:endParaRPr lang="en-US" dirty="0"/>
          </a:p>
          <a:p>
            <a:pPr marL="0" indent="0">
              <a:buNone/>
            </a:pPr>
            <a:endParaRPr lang="en-US" dirty="0" smtClean="0"/>
          </a:p>
          <a:p>
            <a:pPr marL="0" indent="0">
              <a:buNone/>
            </a:pPr>
            <a:endParaRPr lang="en-US" dirty="0"/>
          </a:p>
          <a:p>
            <a:endParaRPr lang="en-US" dirty="0" smtClean="0"/>
          </a:p>
          <a:p>
            <a:endParaRPr lang="en-US" dirty="0" smtClean="0"/>
          </a:p>
        </p:txBody>
      </p:sp>
      <p:pic>
        <p:nvPicPr>
          <p:cNvPr id="3074" name="Picture 2" descr="P:\EFNEP and SNAP-Ed\Eating Smart Being Active\2015 dietary guidelines updates\photos\PA\still shots\calf raises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390" y="2463267"/>
            <a:ext cx="1966409" cy="363331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P:\EFNEP and SNAP-Ed\Eating Smart Being Active\2015 dietary guidelines updates\photos\PA\still shots\leg lunge add intensity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433" t="22054" r="4578"/>
          <a:stretch/>
        </p:blipFill>
        <p:spPr bwMode="auto">
          <a:xfrm>
            <a:off x="3193079" y="2695685"/>
            <a:ext cx="2554640" cy="31684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EFNEP and SNAP-Ed\Eating Smart Being Active\2015 dietary guidelines updates\photos\PA\still shots\tricep kick backs 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2756" y="2322382"/>
            <a:ext cx="2336800" cy="3510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1836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Physical Activities</a:t>
            </a:r>
            <a:endParaRPr lang="en-US" dirty="0"/>
          </a:p>
        </p:txBody>
      </p:sp>
      <p:sp>
        <p:nvSpPr>
          <p:cNvPr id="3" name="Content Placeholder 2"/>
          <p:cNvSpPr>
            <a:spLocks noGrp="1"/>
          </p:cNvSpPr>
          <p:nvPr>
            <p:ph idx="1"/>
          </p:nvPr>
        </p:nvSpPr>
        <p:spPr/>
        <p:txBody>
          <a:bodyPr/>
          <a:lstStyle/>
          <a:p>
            <a:r>
              <a:rPr lang="en-US" dirty="0"/>
              <a:t>Cool down</a:t>
            </a:r>
          </a:p>
          <a:p>
            <a:endParaRPr lang="en-US" dirty="0"/>
          </a:p>
        </p:txBody>
      </p:sp>
      <p:pic>
        <p:nvPicPr>
          <p:cNvPr id="3074" name="Picture 2" descr="P:\EFNEP and SNAP-Ed\Eating Smart Being Active\2015 dietary guidelines updates\photos\PA\still shots\reach for the sky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311" t="16035" r="18155"/>
          <a:stretch/>
        </p:blipFill>
        <p:spPr bwMode="auto">
          <a:xfrm>
            <a:off x="436878" y="2844801"/>
            <a:ext cx="1136232" cy="214725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P:\EFNEP and SNAP-Ed\Eating Smart Being Active\2015 dietary guidelines updates\photos\PA\still shots\reach for the sky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837" t="17324" r="10413"/>
          <a:stretch/>
        </p:blipFill>
        <p:spPr bwMode="auto">
          <a:xfrm>
            <a:off x="1994673" y="2844801"/>
            <a:ext cx="1526428" cy="21472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EFNEP and SNAP-Ed\Eating Smart Being Active\2015 dietary guidelines updates\photos\PA\still shots\reach for the sky 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71" t="14382"/>
          <a:stretch/>
        </p:blipFill>
        <p:spPr bwMode="auto">
          <a:xfrm>
            <a:off x="3789681" y="2844801"/>
            <a:ext cx="1817988" cy="214725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EFNEP and SNAP-Ed\Eating Smart Being Active\2015 dietary guidelines updates\photos\PA\still shots\reach for the sky 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489" t="6074" r="16055" b="2370"/>
          <a:stretch/>
        </p:blipFill>
        <p:spPr bwMode="auto">
          <a:xfrm>
            <a:off x="5902311" y="2668628"/>
            <a:ext cx="1372250" cy="232342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P:\EFNEP and SNAP-Ed\Eating Smart Being Active\2015 dietary guidelines updates\photos\PA\still shots\reach for the sky 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201" t="2667" r="24008"/>
          <a:stretch/>
        </p:blipFill>
        <p:spPr bwMode="auto">
          <a:xfrm>
            <a:off x="7574957" y="2565418"/>
            <a:ext cx="1024012" cy="252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2786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Physical Activity Visuals</a:t>
            </a:r>
            <a:endParaRPr lang="en-US"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6925" y="1837971"/>
            <a:ext cx="2922770" cy="4235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1223" y="1837971"/>
            <a:ext cx="2921553" cy="4235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2874" y="1837971"/>
            <a:ext cx="2921553" cy="4235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30968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Physical Activity Visuals</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287" y="1780340"/>
            <a:ext cx="3289701" cy="4769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9323" y="1780337"/>
            <a:ext cx="3289702" cy="4769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84035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Physical Activity Handout</a:t>
            </a:r>
            <a:endParaRPr lang="en-US" dirty="0"/>
          </a:p>
        </p:txBody>
      </p:sp>
      <p:pic>
        <p:nvPicPr>
          <p:cNvPr id="6146" name="Picture 2" descr="P:\EFNEP and SNAP-Ed\Eating Smart Being Active\2015 dietary guidelines updates\photos\PA handout_Page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a:stretch/>
        </p:blipFill>
        <p:spPr bwMode="auto">
          <a:xfrm>
            <a:off x="161430" y="3126044"/>
            <a:ext cx="2368409" cy="2876416"/>
          </a:xfrm>
          <a:prstGeom prst="rect">
            <a:avLst/>
          </a:prstGeom>
          <a:noFill/>
          <a:ln>
            <a:solidFill>
              <a:srgbClr val="97C24F"/>
            </a:solidFill>
          </a:ln>
          <a:extLst>
            <a:ext uri="{909E8E84-426E-40DD-AFC4-6F175D3DCCD1}">
              <a14:hiddenFill xmlns:a14="http://schemas.microsoft.com/office/drawing/2010/main">
                <a:solidFill>
                  <a:srgbClr val="FFFFFF"/>
                </a:solidFill>
              </a14:hiddenFill>
            </a:ext>
          </a:extLst>
        </p:spPr>
      </p:pic>
      <p:pic>
        <p:nvPicPr>
          <p:cNvPr id="6147" name="Picture 3" descr="P:\EFNEP and SNAP-Ed\Eating Smart Being Active\2015 dietary guidelines updates\photos\PA handout_Page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2079" y="1960182"/>
            <a:ext cx="3840480" cy="2331721"/>
          </a:xfrm>
          <a:prstGeom prst="rect">
            <a:avLst/>
          </a:prstGeom>
          <a:noFill/>
          <a:ln>
            <a:solidFill>
              <a:srgbClr val="97C24F"/>
            </a:solidFill>
          </a:ln>
          <a:extLst>
            <a:ext uri="{909E8E84-426E-40DD-AFC4-6F175D3DCCD1}">
              <a14:hiddenFill xmlns:a14="http://schemas.microsoft.com/office/drawing/2010/main">
                <a:solidFill>
                  <a:srgbClr val="FFFFFF"/>
                </a:solidFill>
              </a14:hiddenFill>
            </a:ext>
          </a:extLst>
        </p:spPr>
      </p:pic>
      <p:pic>
        <p:nvPicPr>
          <p:cNvPr id="6148" name="Picture 4" descr="P:\EFNEP and SNAP-Ed\Eating Smart Being Active\2015 dietary guidelines updates\photos\PA handout_Page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a:stretch/>
        </p:blipFill>
        <p:spPr bwMode="auto">
          <a:xfrm>
            <a:off x="6654799" y="3126043"/>
            <a:ext cx="2368409" cy="2876416"/>
          </a:xfrm>
          <a:prstGeom prst="rect">
            <a:avLst/>
          </a:prstGeom>
          <a:noFill/>
          <a:ln>
            <a:solidFill>
              <a:srgbClr val="97C24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6657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09891"/>
            <a:ext cx="8229600" cy="4525963"/>
          </a:xfrm>
        </p:spPr>
        <p:txBody>
          <a:bodyPr/>
          <a:lstStyle/>
          <a:p>
            <a:pPr marL="0" indent="0">
              <a:buNone/>
            </a:pPr>
            <a:r>
              <a:rPr lang="en-US" dirty="0" smtClean="0"/>
              <a:t>Step-by-Step </a:t>
            </a:r>
            <a:r>
              <a:rPr lang="en-US" dirty="0" smtClean="0"/>
              <a:t>Instructions: detailed </a:t>
            </a:r>
            <a:r>
              <a:rPr lang="en-US" dirty="0" smtClean="0"/>
              <a:t>instructions for learning and practicing the physical activities</a:t>
            </a:r>
          </a:p>
          <a:p>
            <a:pPr marL="0" indent="0">
              <a:buNone/>
            </a:pPr>
            <a:endParaRPr lang="en-US" dirty="0" smtClean="0"/>
          </a:p>
        </p:txBody>
      </p:sp>
      <p:sp>
        <p:nvSpPr>
          <p:cNvPr id="4" name="Title 1"/>
          <p:cNvSpPr>
            <a:spLocks noGrp="1"/>
          </p:cNvSpPr>
          <p:nvPr>
            <p:ph type="title"/>
          </p:nvPr>
        </p:nvSpPr>
        <p:spPr>
          <a:xfrm>
            <a:off x="457200" y="274638"/>
            <a:ext cx="8229600" cy="1143000"/>
          </a:xfrm>
        </p:spPr>
        <p:txBody>
          <a:bodyPr/>
          <a:lstStyle/>
          <a:p>
            <a:pPr algn="l"/>
            <a:r>
              <a:rPr lang="en-US" dirty="0" smtClean="0"/>
              <a:t>Learning the Physical Activities</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0367" y="2386041"/>
            <a:ext cx="3358166" cy="4341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84193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Learning the Physical Activities</a:t>
            </a:r>
            <a:endParaRPr lang="en-US"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7332" y="1767232"/>
            <a:ext cx="3682051" cy="4743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1232" t="10954" r="29999"/>
          <a:stretch/>
        </p:blipFill>
        <p:spPr bwMode="auto">
          <a:xfrm>
            <a:off x="4807122" y="1767232"/>
            <a:ext cx="3671699" cy="4743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87784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68753"/>
            <a:ext cx="8229600" cy="4525963"/>
          </a:xfrm>
        </p:spPr>
        <p:txBody>
          <a:bodyPr/>
          <a:lstStyle/>
          <a:p>
            <a:pPr marL="0" indent="0">
              <a:buNone/>
            </a:pPr>
            <a:r>
              <a:rPr lang="en-US" dirty="0" smtClean="0"/>
              <a:t>Physical Activity Training Videos</a:t>
            </a:r>
          </a:p>
          <a:p>
            <a:pPr lvl="1">
              <a:buFont typeface="Calibri" panose="020F0502020204030204" pitchFamily="34" charset="0"/>
              <a:buChar char="–"/>
            </a:pPr>
            <a:r>
              <a:rPr lang="en-US" dirty="0" smtClean="0"/>
              <a:t>Series of training videos for educators</a:t>
            </a:r>
          </a:p>
          <a:p>
            <a:pPr lvl="1">
              <a:buFont typeface="Calibri" panose="020F0502020204030204" pitchFamily="34" charset="0"/>
              <a:buChar char="–"/>
            </a:pPr>
            <a:r>
              <a:rPr lang="en-US" dirty="0" smtClean="0"/>
              <a:t>Available free at </a:t>
            </a:r>
            <a:r>
              <a:rPr lang="en-US" dirty="0" smtClean="0">
                <a:hlinkClick r:id="rId3"/>
              </a:rPr>
              <a:t>www.eatingsmartbeingactive.com</a:t>
            </a:r>
            <a:r>
              <a:rPr lang="en-US" dirty="0" smtClean="0"/>
              <a:t> &gt; Resources for Implementation &gt; Physical </a:t>
            </a:r>
            <a:r>
              <a:rPr lang="en-US" dirty="0" smtClean="0"/>
              <a:t>Activity &gt; Physical Activity Training Videos</a:t>
            </a:r>
            <a:endParaRPr lang="en-US" dirty="0"/>
          </a:p>
        </p:txBody>
      </p:sp>
      <p:sp>
        <p:nvSpPr>
          <p:cNvPr id="4" name="Title 1"/>
          <p:cNvSpPr>
            <a:spLocks noGrp="1"/>
          </p:cNvSpPr>
          <p:nvPr>
            <p:ph type="title"/>
          </p:nvPr>
        </p:nvSpPr>
        <p:spPr>
          <a:xfrm>
            <a:off x="457200" y="274638"/>
            <a:ext cx="8229600" cy="1143000"/>
          </a:xfrm>
        </p:spPr>
        <p:txBody>
          <a:bodyPr/>
          <a:lstStyle/>
          <a:p>
            <a:pPr algn="l"/>
            <a:r>
              <a:rPr lang="en-US" dirty="0" smtClean="0"/>
              <a:t>Learning the Physical Activities</a:t>
            </a:r>
            <a:endParaRPr lang="en-US" dirty="0"/>
          </a:p>
        </p:txBody>
      </p:sp>
      <p:pic>
        <p:nvPicPr>
          <p:cNvPr id="6" name="Picture 5"/>
          <p:cNvPicPr/>
          <p:nvPr/>
        </p:nvPicPr>
        <p:blipFill rotWithShape="1">
          <a:blip r:embed="rId4"/>
          <a:srcRect l="2885" t="8546" r="59936" b="8850"/>
          <a:stretch/>
        </p:blipFill>
        <p:spPr bwMode="auto">
          <a:xfrm>
            <a:off x="2332037" y="3931734"/>
            <a:ext cx="4479925" cy="2800350"/>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141342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What to Wear</a:t>
            </a:r>
            <a:endParaRPr lang="en-US" dirty="0"/>
          </a:p>
        </p:txBody>
      </p:sp>
      <p:sp>
        <p:nvSpPr>
          <p:cNvPr id="3" name="Content Placeholder 2"/>
          <p:cNvSpPr>
            <a:spLocks noGrp="1"/>
          </p:cNvSpPr>
          <p:nvPr>
            <p:ph idx="1"/>
          </p:nvPr>
        </p:nvSpPr>
        <p:spPr>
          <a:xfrm>
            <a:off x="536367" y="1788233"/>
            <a:ext cx="7210396" cy="4214239"/>
          </a:xfrm>
        </p:spPr>
        <p:txBody>
          <a:bodyPr>
            <a:normAutofit fontScale="85000" lnSpcReduction="20000"/>
          </a:bodyPr>
          <a:lstStyle/>
          <a:p>
            <a:r>
              <a:rPr lang="en-US" dirty="0" smtClean="0"/>
              <a:t>Important for you and your participants</a:t>
            </a:r>
          </a:p>
          <a:p>
            <a:endParaRPr lang="en-US" dirty="0" smtClean="0"/>
          </a:p>
          <a:p>
            <a:r>
              <a:rPr lang="en-US" dirty="0" smtClean="0"/>
              <a:t>Wear comfortable shoes and clothes</a:t>
            </a:r>
          </a:p>
          <a:p>
            <a:pPr lvl="1"/>
            <a:r>
              <a:rPr lang="en-US" dirty="0" smtClean="0"/>
              <a:t>Tennis/athletic </a:t>
            </a:r>
            <a:r>
              <a:rPr lang="en-US" dirty="0"/>
              <a:t>shoes</a:t>
            </a:r>
          </a:p>
          <a:p>
            <a:pPr lvl="1"/>
            <a:r>
              <a:rPr lang="en-US" dirty="0" smtClean="0"/>
              <a:t>Clothes you can move in</a:t>
            </a:r>
          </a:p>
          <a:p>
            <a:pPr lvl="1"/>
            <a:endParaRPr lang="en-US" dirty="0" smtClean="0"/>
          </a:p>
          <a:p>
            <a:r>
              <a:rPr lang="en-US" dirty="0" smtClean="0"/>
              <a:t>Avoid</a:t>
            </a:r>
          </a:p>
          <a:p>
            <a:pPr lvl="1"/>
            <a:r>
              <a:rPr lang="en-US" dirty="0"/>
              <a:t>Tight, restrictive clothes</a:t>
            </a:r>
          </a:p>
          <a:p>
            <a:pPr lvl="1"/>
            <a:r>
              <a:rPr lang="en-US" dirty="0"/>
              <a:t>High </a:t>
            </a:r>
            <a:r>
              <a:rPr lang="en-US" dirty="0" smtClean="0"/>
              <a:t>heels or sandals</a:t>
            </a:r>
          </a:p>
          <a:p>
            <a:pPr lvl="1"/>
            <a:endParaRPr lang="en-US" dirty="0" smtClean="0"/>
          </a:p>
          <a:p>
            <a:r>
              <a:rPr lang="en-US" dirty="0" smtClean="0"/>
              <a:t>Remember: </a:t>
            </a:r>
          </a:p>
          <a:p>
            <a:pPr lvl="1"/>
            <a:r>
              <a:rPr lang="en-US" dirty="0" smtClean="0"/>
              <a:t>Keep within dress code</a:t>
            </a:r>
          </a:p>
          <a:p>
            <a:pPr lvl="1"/>
            <a:r>
              <a:rPr lang="en-US" dirty="0" smtClean="0"/>
              <a:t>Representing CSU</a:t>
            </a:r>
          </a:p>
          <a:p>
            <a:pPr lvl="1"/>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4857" y="2453134"/>
            <a:ext cx="2521132" cy="37169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1176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pPr algn="l"/>
            <a:r>
              <a:rPr lang="en-US" dirty="0" smtClean="0"/>
              <a:t>Physical Activity Segments in </a:t>
            </a:r>
            <a:r>
              <a:rPr lang="en-US" dirty="0"/>
              <a:t/>
            </a:r>
            <a:br>
              <a:rPr lang="en-US" dirty="0"/>
            </a:br>
            <a:r>
              <a:rPr lang="en-US" i="1" dirty="0" smtClean="0"/>
              <a:t>Eating Smart • Being Active</a:t>
            </a:r>
            <a:endParaRPr lang="en-US" i="1" dirty="0"/>
          </a:p>
        </p:txBody>
      </p:sp>
      <p:sp>
        <p:nvSpPr>
          <p:cNvPr id="3" name="Content Placeholder 2"/>
          <p:cNvSpPr>
            <a:spLocks noGrp="1"/>
          </p:cNvSpPr>
          <p:nvPr>
            <p:ph idx="1"/>
          </p:nvPr>
        </p:nvSpPr>
        <p:spPr/>
        <p:txBody>
          <a:bodyPr/>
          <a:lstStyle/>
          <a:p>
            <a:r>
              <a:rPr lang="en-US" dirty="0" smtClean="0"/>
              <a:t>Physical </a:t>
            </a:r>
            <a:r>
              <a:rPr lang="en-US" dirty="0"/>
              <a:t>a</a:t>
            </a:r>
            <a:r>
              <a:rPr lang="en-US" dirty="0" smtClean="0"/>
              <a:t>ctivity </a:t>
            </a:r>
            <a:r>
              <a:rPr lang="en-US" dirty="0"/>
              <a:t>s</a:t>
            </a:r>
            <a:r>
              <a:rPr lang="en-US" dirty="0" smtClean="0"/>
              <a:t>egments rewritten based on latest research</a:t>
            </a:r>
          </a:p>
          <a:p>
            <a:r>
              <a:rPr lang="en-US" i="1" dirty="0" smtClean="0"/>
              <a:t>2008 Physical Activities Guidelines for Americans</a:t>
            </a:r>
          </a:p>
          <a:p>
            <a:r>
              <a:rPr lang="en-US" i="1" dirty="0" smtClean="0"/>
              <a:t>2015-2020 Dietary Guidelines for Americans</a:t>
            </a:r>
          </a:p>
          <a:p>
            <a:pPr marL="0" indent="0">
              <a:buNone/>
            </a:pPr>
            <a:endParaRPr lang="en-US" dirty="0" smtClean="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081" y="4171534"/>
            <a:ext cx="2620963" cy="17430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159" y="3777416"/>
            <a:ext cx="2627267" cy="253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0967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Music for Physical Activity</a:t>
            </a:r>
            <a:endParaRPr lang="en-US" dirty="0"/>
          </a:p>
        </p:txBody>
      </p:sp>
      <p:sp>
        <p:nvSpPr>
          <p:cNvPr id="3" name="Content Placeholder 2"/>
          <p:cNvSpPr>
            <a:spLocks noGrp="1"/>
          </p:cNvSpPr>
          <p:nvPr>
            <p:ph idx="1"/>
          </p:nvPr>
        </p:nvSpPr>
        <p:spPr/>
        <p:txBody>
          <a:bodyPr/>
          <a:lstStyle/>
          <a:p>
            <a:pPr>
              <a:buFont typeface="Arial" charset="0"/>
              <a:buChar char="•"/>
            </a:pPr>
            <a:r>
              <a:rPr lang="en-US" dirty="0" smtClean="0"/>
              <a:t>Appropriately-paced music</a:t>
            </a:r>
          </a:p>
          <a:p>
            <a:pPr lvl="1">
              <a:buFont typeface="Arial" charset="0"/>
              <a:buChar char="•"/>
            </a:pPr>
            <a:r>
              <a:rPr lang="en-US" dirty="0" smtClean="0"/>
              <a:t>Samples available at </a:t>
            </a:r>
            <a:r>
              <a:rPr lang="en-US" dirty="0" smtClean="0">
                <a:hlinkClick r:id="rId3"/>
              </a:rPr>
              <a:t>www.eatingsmartbeingactive.com</a:t>
            </a:r>
            <a:r>
              <a:rPr lang="en-US" dirty="0" smtClean="0"/>
              <a:t> &gt; Resources for Implementation &gt; Music</a:t>
            </a:r>
            <a:endParaRPr lang="en-US" dirty="0" smtClean="0"/>
          </a:p>
          <a:p>
            <a:r>
              <a:rPr lang="en-US" dirty="0" smtClean="0"/>
              <a:t>Playing music in class</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9112" y="3863183"/>
            <a:ext cx="7192516" cy="2712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00954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Use the Training Videos</a:t>
            </a:r>
            <a:endParaRPr lang="en-US" dirty="0"/>
          </a:p>
        </p:txBody>
      </p:sp>
      <p:sp>
        <p:nvSpPr>
          <p:cNvPr id="3" name="Content Placeholder 2"/>
          <p:cNvSpPr>
            <a:spLocks noGrp="1"/>
          </p:cNvSpPr>
          <p:nvPr>
            <p:ph idx="1"/>
          </p:nvPr>
        </p:nvSpPr>
        <p:spPr/>
        <p:txBody>
          <a:bodyPr>
            <a:normAutofit/>
          </a:bodyPr>
          <a:lstStyle/>
          <a:p>
            <a:pPr marL="0" indent="0">
              <a:buNone/>
            </a:pPr>
            <a:endParaRPr lang="en-US" sz="2800" dirty="0" smtClean="0">
              <a:hlinkClick r:id="rId3"/>
            </a:endParaRPr>
          </a:p>
          <a:p>
            <a:pPr marL="0" indent="0">
              <a:buNone/>
            </a:pPr>
            <a:endParaRPr lang="en-US" sz="2800" dirty="0">
              <a:hlinkClick r:id="rId3"/>
            </a:endParaRPr>
          </a:p>
          <a:p>
            <a:pPr marL="0" indent="0">
              <a:buNone/>
            </a:pPr>
            <a:endParaRPr lang="en-US" sz="2800" dirty="0" smtClean="0">
              <a:hlinkClick r:id="rId3"/>
            </a:endParaRPr>
          </a:p>
          <a:p>
            <a:pPr marL="0" indent="0" algn="ctr">
              <a:buNone/>
            </a:pPr>
            <a:r>
              <a:rPr lang="en-US" sz="2800" dirty="0" smtClean="0">
                <a:hlinkClick r:id="rId3"/>
              </a:rPr>
              <a:t>www.eatingsmartbeingactive.com</a:t>
            </a:r>
            <a:r>
              <a:rPr lang="en-US" sz="2800" dirty="0" smtClean="0"/>
              <a:t> &gt; Resources for Implementation &gt; Physical </a:t>
            </a:r>
            <a:r>
              <a:rPr lang="en-US" sz="2800" dirty="0" smtClean="0"/>
              <a:t>Activity</a:t>
            </a:r>
            <a:endParaRPr lang="en-US" sz="2800" dirty="0"/>
          </a:p>
        </p:txBody>
      </p:sp>
    </p:spTree>
    <p:extLst>
      <p:ext uri="{BB962C8B-B14F-4D97-AF65-F5344CB8AC3E}">
        <p14:creationId xmlns:p14="http://schemas.microsoft.com/office/powerpoint/2010/main" val="18613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The Physical Activity Training Videos</a:t>
            </a:r>
            <a:endParaRPr lang="en-US" dirty="0"/>
          </a:p>
        </p:txBody>
      </p:sp>
      <p:sp>
        <p:nvSpPr>
          <p:cNvPr id="3" name="Content Placeholder 2"/>
          <p:cNvSpPr>
            <a:spLocks noGrp="1"/>
          </p:cNvSpPr>
          <p:nvPr>
            <p:ph idx="1"/>
          </p:nvPr>
        </p:nvSpPr>
        <p:spPr>
          <a:xfrm>
            <a:off x="457200" y="2063047"/>
            <a:ext cx="8229600" cy="4525963"/>
          </a:xfrm>
        </p:spPr>
        <p:txBody>
          <a:bodyPr>
            <a:normAutofit/>
          </a:bodyPr>
          <a:lstStyle/>
          <a:p>
            <a:pPr algn="ctr"/>
            <a:r>
              <a:rPr lang="en-US" sz="3200" dirty="0" smtClean="0"/>
              <a:t>Introductory </a:t>
            </a:r>
            <a:r>
              <a:rPr lang="en-US" sz="3200" dirty="0" smtClean="0"/>
              <a:t>Videos</a:t>
            </a:r>
            <a:endParaRPr lang="en-US" sz="3200" dirty="0" smtClean="0"/>
          </a:p>
          <a:p>
            <a:pPr algn="ctr"/>
            <a:endParaRPr lang="en-US" sz="3200" dirty="0" smtClean="0"/>
          </a:p>
          <a:p>
            <a:pPr algn="ctr"/>
            <a:r>
              <a:rPr lang="en-US" sz="3200" dirty="0" smtClean="0"/>
              <a:t>Instructional </a:t>
            </a:r>
            <a:r>
              <a:rPr lang="en-US" sz="3200" dirty="0" smtClean="0"/>
              <a:t>Videos</a:t>
            </a:r>
            <a:endParaRPr lang="en-US" sz="3200" dirty="0" smtClean="0"/>
          </a:p>
          <a:p>
            <a:pPr algn="ctr"/>
            <a:endParaRPr lang="en-US" sz="3200" dirty="0" smtClean="0"/>
          </a:p>
          <a:p>
            <a:pPr algn="ctr"/>
            <a:r>
              <a:rPr lang="en-US" sz="3200" dirty="0" smtClean="0"/>
              <a:t>Lesson </a:t>
            </a:r>
            <a:r>
              <a:rPr lang="en-US" sz="3200" dirty="0" smtClean="0"/>
              <a:t>Videos</a:t>
            </a:r>
            <a:endParaRPr lang="en-US" sz="3200" dirty="0"/>
          </a:p>
        </p:txBody>
      </p:sp>
    </p:spTree>
    <p:extLst>
      <p:ext uri="{BB962C8B-B14F-4D97-AF65-F5344CB8AC3E}">
        <p14:creationId xmlns:p14="http://schemas.microsoft.com/office/powerpoint/2010/main" val="1000994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94449" y="1796143"/>
            <a:ext cx="335510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3380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53111" cy="1143000"/>
          </a:xfrm>
        </p:spPr>
        <p:txBody>
          <a:bodyPr>
            <a:normAutofit fontScale="90000"/>
          </a:bodyPr>
          <a:lstStyle/>
          <a:p>
            <a:pPr algn="l"/>
            <a:r>
              <a:rPr lang="en-US" dirty="0" smtClean="0"/>
              <a:t>What are the </a:t>
            </a:r>
            <a:r>
              <a:rPr lang="en-US" i="1" dirty="0" smtClean="0"/>
              <a:t>Physical Activity Guidelines</a:t>
            </a:r>
            <a:r>
              <a:rPr lang="en-US" dirty="0" smtClean="0"/>
              <a:t>?</a:t>
            </a:r>
            <a:endParaRPr lang="en-US" dirty="0"/>
          </a:p>
        </p:txBody>
      </p:sp>
      <p:sp>
        <p:nvSpPr>
          <p:cNvPr id="3" name="Content Placeholder 2"/>
          <p:cNvSpPr>
            <a:spLocks noGrp="1"/>
          </p:cNvSpPr>
          <p:nvPr>
            <p:ph idx="1"/>
          </p:nvPr>
        </p:nvSpPr>
        <p:spPr>
          <a:xfrm>
            <a:off x="457202" y="1600202"/>
            <a:ext cx="5172890" cy="4525963"/>
          </a:xfrm>
        </p:spPr>
        <p:txBody>
          <a:bodyPr>
            <a:normAutofit/>
          </a:bodyPr>
          <a:lstStyle/>
          <a:p>
            <a:r>
              <a:rPr lang="en-US" dirty="0" smtClean="0"/>
              <a:t>Science-based guidelines to help improve health through physical activity</a:t>
            </a:r>
          </a:p>
          <a:p>
            <a:endParaRPr lang="en-US" dirty="0"/>
          </a:p>
          <a:p>
            <a:r>
              <a:rPr lang="en-US" dirty="0" smtClean="0"/>
              <a:t>Focus on </a:t>
            </a:r>
            <a:r>
              <a:rPr lang="en-US" dirty="0" smtClean="0"/>
              <a:t>preventive </a:t>
            </a:r>
            <a:r>
              <a:rPr lang="en-US" dirty="0" smtClean="0"/>
              <a:t>health</a:t>
            </a:r>
          </a:p>
          <a:p>
            <a:endParaRPr lang="en-US" dirty="0" smtClean="0"/>
          </a:p>
          <a:p>
            <a:r>
              <a:rPr lang="en-US" i="1" dirty="0" smtClean="0"/>
              <a:t>Physical Activity Guidelines </a:t>
            </a:r>
            <a:r>
              <a:rPr lang="en-US" dirty="0" smtClean="0"/>
              <a:t>recommend:</a:t>
            </a:r>
          </a:p>
          <a:p>
            <a:pPr lvl="1"/>
            <a:r>
              <a:rPr lang="en-US" dirty="0" smtClean="0"/>
              <a:t>How </a:t>
            </a:r>
            <a:r>
              <a:rPr lang="en-US" i="1" dirty="0" smtClean="0"/>
              <a:t>much</a:t>
            </a:r>
            <a:r>
              <a:rPr lang="en-US" dirty="0" smtClean="0"/>
              <a:t> physical activity</a:t>
            </a:r>
          </a:p>
          <a:p>
            <a:pPr lvl="1"/>
            <a:r>
              <a:rPr lang="en-US" dirty="0" smtClean="0"/>
              <a:t>What </a:t>
            </a:r>
            <a:r>
              <a:rPr lang="en-US" i="1" dirty="0" smtClean="0"/>
              <a:t>types</a:t>
            </a:r>
            <a:r>
              <a:rPr lang="en-US" dirty="0" smtClean="0"/>
              <a:t> of physical activity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3783" y="2142309"/>
            <a:ext cx="2756771" cy="360874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56880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86978" cy="1143000"/>
          </a:xfrm>
        </p:spPr>
        <p:txBody>
          <a:bodyPr/>
          <a:lstStyle/>
          <a:p>
            <a:r>
              <a:rPr lang="en-US" dirty="0" smtClean="0"/>
              <a:t>Physical Activity vs Exercise</a:t>
            </a:r>
            <a:endParaRPr lang="en-US" dirty="0"/>
          </a:p>
        </p:txBody>
      </p:sp>
      <p:sp>
        <p:nvSpPr>
          <p:cNvPr id="3" name="Content Placeholder 2"/>
          <p:cNvSpPr>
            <a:spLocks noGrp="1"/>
          </p:cNvSpPr>
          <p:nvPr>
            <p:ph sz="half" idx="1"/>
          </p:nvPr>
        </p:nvSpPr>
        <p:spPr/>
        <p:txBody>
          <a:bodyPr/>
          <a:lstStyle/>
          <a:p>
            <a:r>
              <a:rPr lang="en-US" u="sng" dirty="0" smtClean="0"/>
              <a:t>Physical Activity</a:t>
            </a:r>
            <a:r>
              <a:rPr lang="en-US" dirty="0" smtClean="0"/>
              <a:t>: Bodily movement that enhances health</a:t>
            </a:r>
          </a:p>
          <a:p>
            <a:endParaRPr lang="en-US" dirty="0"/>
          </a:p>
          <a:p>
            <a:pPr marL="0" indent="0">
              <a:buNone/>
            </a:pPr>
            <a:endParaRPr lang="en-US" dirty="0"/>
          </a:p>
        </p:txBody>
      </p:sp>
      <p:sp>
        <p:nvSpPr>
          <p:cNvPr id="4" name="Content Placeholder 3"/>
          <p:cNvSpPr>
            <a:spLocks noGrp="1"/>
          </p:cNvSpPr>
          <p:nvPr>
            <p:ph sz="half" idx="2"/>
          </p:nvPr>
        </p:nvSpPr>
        <p:spPr/>
        <p:txBody>
          <a:bodyPr/>
          <a:lstStyle/>
          <a:p>
            <a:r>
              <a:rPr lang="en-US" u="sng" dirty="0"/>
              <a:t>Exercise</a:t>
            </a:r>
            <a:r>
              <a:rPr lang="en-US" dirty="0"/>
              <a:t>: Physical activity that is planned, structured, repetitive, and performed with the goal of improving fitness</a:t>
            </a:r>
          </a:p>
          <a:p>
            <a:endParaRPr lang="en-US" dirty="0"/>
          </a:p>
        </p:txBody>
      </p:sp>
      <p:pic>
        <p:nvPicPr>
          <p:cNvPr id="1026" name="Picture 2" descr="P:\EFNEP and SNAP-Ed\Eating Smart Being Active\2015 dietary guidelines updates\photos\People\durans\30001_002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596" y="3161213"/>
            <a:ext cx="3616147" cy="271707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EFNEP and SNAP-Ed\Eating Smart Being Active\2015 dietary guidelines updates\photos\People\oulettes\30001_00166.jpg"/>
          <p:cNvPicPr>
            <a:picLocks noChangeAspect="1" noChangeArrowheads="1"/>
          </p:cNvPicPr>
          <p:nvPr/>
        </p:nvPicPr>
        <p:blipFill rotWithShape="1">
          <a:blip r:embed="rId4">
            <a:extLst>
              <a:ext uri="{28A0092B-C50C-407E-A947-70E740481C1C}">
                <a14:useLocalDpi xmlns:a14="http://schemas.microsoft.com/office/drawing/2010/main" val="0"/>
              </a:ext>
            </a:extLst>
          </a:blip>
          <a:srcRect l="12945" t="16237" r="24418" b="15728"/>
          <a:stretch/>
        </p:blipFill>
        <p:spPr bwMode="auto">
          <a:xfrm>
            <a:off x="5081451" y="3648236"/>
            <a:ext cx="3566160" cy="2752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240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7398" y="235241"/>
            <a:ext cx="7223765" cy="1188612"/>
          </a:xfrm>
        </p:spPr>
        <p:txBody>
          <a:bodyPr/>
          <a:lstStyle/>
          <a:p>
            <a:pPr algn="l"/>
            <a:r>
              <a:rPr lang="en-US" dirty="0" smtClean="0"/>
              <a:t>Physical Activity Benefits</a:t>
            </a:r>
            <a:endParaRPr lang="en-US" dirty="0"/>
          </a:p>
        </p:txBody>
      </p:sp>
      <p:sp>
        <p:nvSpPr>
          <p:cNvPr id="5" name="Content Placeholder 4"/>
          <p:cNvSpPr>
            <a:spLocks noGrp="1"/>
          </p:cNvSpPr>
          <p:nvPr>
            <p:ph idx="1"/>
          </p:nvPr>
        </p:nvSpPr>
        <p:spPr>
          <a:xfrm>
            <a:off x="457200" y="1972491"/>
            <a:ext cx="4794069" cy="4153674"/>
          </a:xfrm>
        </p:spPr>
        <p:txBody>
          <a:bodyPr>
            <a:normAutofit/>
          </a:bodyPr>
          <a:lstStyle/>
          <a:p>
            <a:r>
              <a:rPr lang="en-US" dirty="0" smtClean="0"/>
              <a:t>Increases life </a:t>
            </a:r>
            <a:r>
              <a:rPr lang="en-US" dirty="0"/>
              <a:t>e</a:t>
            </a:r>
            <a:r>
              <a:rPr lang="en-US" dirty="0" smtClean="0"/>
              <a:t>xpectancy</a:t>
            </a:r>
          </a:p>
          <a:p>
            <a:r>
              <a:rPr lang="en-US" dirty="0" smtClean="0"/>
              <a:t>Lowers risk of chronic </a:t>
            </a:r>
            <a:r>
              <a:rPr lang="en-US" dirty="0"/>
              <a:t>d</a:t>
            </a:r>
            <a:r>
              <a:rPr lang="en-US" dirty="0" smtClean="0"/>
              <a:t>isease</a:t>
            </a:r>
          </a:p>
          <a:p>
            <a:r>
              <a:rPr lang="en-US" dirty="0" smtClean="0"/>
              <a:t>Improves </a:t>
            </a:r>
            <a:r>
              <a:rPr lang="en-US" dirty="0"/>
              <a:t>h</a:t>
            </a:r>
            <a:r>
              <a:rPr lang="en-US" dirty="0" smtClean="0"/>
              <a:t>eart </a:t>
            </a:r>
            <a:r>
              <a:rPr lang="en-US" dirty="0"/>
              <a:t>h</a:t>
            </a:r>
            <a:r>
              <a:rPr lang="en-US" dirty="0" smtClean="0"/>
              <a:t>ealth</a:t>
            </a:r>
          </a:p>
          <a:p>
            <a:r>
              <a:rPr lang="en-US" dirty="0"/>
              <a:t>Lowers </a:t>
            </a:r>
            <a:r>
              <a:rPr lang="en-US" dirty="0" smtClean="0"/>
              <a:t>risk </a:t>
            </a:r>
            <a:r>
              <a:rPr lang="en-US" dirty="0"/>
              <a:t>of </a:t>
            </a:r>
            <a:r>
              <a:rPr lang="en-US" dirty="0" smtClean="0"/>
              <a:t>sudden </a:t>
            </a:r>
            <a:r>
              <a:rPr lang="en-US" dirty="0"/>
              <a:t>h</a:t>
            </a:r>
            <a:r>
              <a:rPr lang="en-US" dirty="0" smtClean="0"/>
              <a:t>eart </a:t>
            </a:r>
            <a:r>
              <a:rPr lang="en-US" dirty="0"/>
              <a:t>a</a:t>
            </a:r>
            <a:r>
              <a:rPr lang="en-US" dirty="0" smtClean="0"/>
              <a:t>ttacks</a:t>
            </a:r>
          </a:p>
          <a:p>
            <a:r>
              <a:rPr lang="en-US" dirty="0" smtClean="0"/>
              <a:t>Improves mood, brain function, </a:t>
            </a:r>
            <a:r>
              <a:rPr lang="en-US" dirty="0" smtClean="0"/>
              <a:t>and sleep</a:t>
            </a:r>
            <a:endParaRPr lang="en-US" dirty="0"/>
          </a:p>
          <a:p>
            <a:endParaRPr lang="en-US" dirty="0" smtClean="0"/>
          </a:p>
          <a:p>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828" r="36800"/>
          <a:stretch/>
        </p:blipFill>
        <p:spPr bwMode="auto">
          <a:xfrm>
            <a:off x="5343417" y="1972491"/>
            <a:ext cx="3304194" cy="4096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528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Types of Physical Activity</a:t>
            </a:r>
            <a:endParaRPr lang="en-US" dirty="0"/>
          </a:p>
        </p:txBody>
      </p:sp>
      <p:sp>
        <p:nvSpPr>
          <p:cNvPr id="3" name="Content Placeholder 2"/>
          <p:cNvSpPr>
            <a:spLocks noGrp="1"/>
          </p:cNvSpPr>
          <p:nvPr>
            <p:ph idx="1"/>
          </p:nvPr>
        </p:nvSpPr>
        <p:spPr/>
        <p:txBody>
          <a:bodyPr/>
          <a:lstStyle/>
          <a:p>
            <a:r>
              <a:rPr lang="en-US" dirty="0" smtClean="0"/>
              <a:t>Aerobic</a:t>
            </a:r>
            <a:endParaRPr lang="en-US" dirty="0" smtClean="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105"/>
          <a:stretch/>
        </p:blipFill>
        <p:spPr bwMode="auto">
          <a:xfrm>
            <a:off x="2760253" y="3796757"/>
            <a:ext cx="2190171" cy="2721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552" y="2205971"/>
            <a:ext cx="2354596" cy="2721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3797"/>
          <a:stretch/>
        </p:blipFill>
        <p:spPr bwMode="auto">
          <a:xfrm>
            <a:off x="5220615" y="2316283"/>
            <a:ext cx="3787918" cy="2960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a:off x="2760253" y="3055022"/>
            <a:ext cx="8229600" cy="631423"/>
          </a:xfrm>
          <a:prstGeom prst="rect">
            <a:avLst/>
          </a:prstGeom>
        </p:spPr>
        <p:txBody>
          <a:bodyPr vert="horz" lIns="75054" tIns="37527" rIns="75054" bIns="37527" rtlCol="0">
            <a:normAutofit/>
          </a:bodyPr>
          <a:lstStyle>
            <a:lvl1pPr marL="281452" indent="-281452" algn="l" defTabSz="750540" rtl="0" eaLnBrk="1" latinLnBrk="0" hangingPunct="1">
              <a:spcBef>
                <a:spcPct val="20000"/>
              </a:spcBef>
              <a:buFont typeface="Arial" panose="020B0604020202020204" pitchFamily="34" charset="0"/>
              <a:buChar char="•"/>
              <a:defRPr sz="2600" kern="1200">
                <a:solidFill>
                  <a:srgbClr val="C72F2F"/>
                </a:solidFill>
                <a:latin typeface="+mn-lt"/>
                <a:ea typeface="+mn-ea"/>
                <a:cs typeface="+mn-cs"/>
              </a:defRPr>
            </a:lvl1pPr>
            <a:lvl2pPr marL="609813" indent="-234544" algn="l" defTabSz="750540" rtl="0" eaLnBrk="1" latinLnBrk="0" hangingPunct="1">
              <a:spcBef>
                <a:spcPct val="20000"/>
              </a:spcBef>
              <a:buFont typeface="Arial" panose="020B0604020202020204" pitchFamily="34" charset="0"/>
              <a:buChar char="–"/>
              <a:defRPr sz="2300" kern="1200">
                <a:solidFill>
                  <a:srgbClr val="97C24F"/>
                </a:solidFill>
                <a:latin typeface="+mn-lt"/>
                <a:ea typeface="+mn-ea"/>
                <a:cs typeface="+mn-cs"/>
              </a:defRPr>
            </a:lvl2pPr>
            <a:lvl3pPr marL="938174" indent="-187635" algn="l" defTabSz="7505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313444" indent="-187635" algn="l" defTabSz="75054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1688714" indent="-187635" algn="l" defTabSz="75054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063984" indent="-187635" algn="l" defTabSz="75054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439253" indent="-187635" algn="l" defTabSz="75054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2814523" indent="-187635" algn="l" defTabSz="75054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189793" indent="-187635" algn="l" defTabSz="75054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dirty="0" smtClean="0"/>
              <a:t>Strengthening </a:t>
            </a:r>
          </a:p>
        </p:txBody>
      </p:sp>
      <p:sp>
        <p:nvSpPr>
          <p:cNvPr id="8" name="Content Placeholder 2"/>
          <p:cNvSpPr txBox="1">
            <a:spLocks/>
          </p:cNvSpPr>
          <p:nvPr/>
        </p:nvSpPr>
        <p:spPr>
          <a:xfrm>
            <a:off x="5220615" y="1597327"/>
            <a:ext cx="8229600" cy="889986"/>
          </a:xfrm>
          <a:prstGeom prst="rect">
            <a:avLst/>
          </a:prstGeom>
        </p:spPr>
        <p:txBody>
          <a:bodyPr vert="horz" lIns="75054" tIns="37527" rIns="75054" bIns="37527" rtlCol="0">
            <a:normAutofit/>
          </a:bodyPr>
          <a:lstStyle>
            <a:lvl1pPr marL="281452" indent="-281452" algn="l" defTabSz="750540" rtl="0" eaLnBrk="1" latinLnBrk="0" hangingPunct="1">
              <a:spcBef>
                <a:spcPct val="20000"/>
              </a:spcBef>
              <a:buFont typeface="Arial" panose="020B0604020202020204" pitchFamily="34" charset="0"/>
              <a:buChar char="•"/>
              <a:defRPr sz="2600" kern="1200">
                <a:solidFill>
                  <a:srgbClr val="C72F2F"/>
                </a:solidFill>
                <a:latin typeface="+mn-lt"/>
                <a:ea typeface="+mn-ea"/>
                <a:cs typeface="+mn-cs"/>
              </a:defRPr>
            </a:lvl1pPr>
            <a:lvl2pPr marL="609813" indent="-234544" algn="l" defTabSz="750540" rtl="0" eaLnBrk="1" latinLnBrk="0" hangingPunct="1">
              <a:spcBef>
                <a:spcPct val="20000"/>
              </a:spcBef>
              <a:buFont typeface="Arial" panose="020B0604020202020204" pitchFamily="34" charset="0"/>
              <a:buChar char="–"/>
              <a:defRPr sz="2300" kern="1200">
                <a:solidFill>
                  <a:srgbClr val="97C24F"/>
                </a:solidFill>
                <a:latin typeface="+mn-lt"/>
                <a:ea typeface="+mn-ea"/>
                <a:cs typeface="+mn-cs"/>
              </a:defRPr>
            </a:lvl2pPr>
            <a:lvl3pPr marL="938174" indent="-187635" algn="l" defTabSz="7505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313444" indent="-187635" algn="l" defTabSz="75054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1688714" indent="-187635" algn="l" defTabSz="75054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063984" indent="-187635" algn="l" defTabSz="75054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439253" indent="-187635" algn="l" defTabSz="75054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2814523" indent="-187635" algn="l" defTabSz="75054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189793" indent="-187635" algn="l" defTabSz="75054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dirty="0" smtClean="0"/>
              <a:t>Stretching and balance </a:t>
            </a:r>
            <a:endParaRPr lang="en-US" dirty="0"/>
          </a:p>
        </p:txBody>
      </p:sp>
    </p:spTree>
    <p:extLst>
      <p:ext uri="{BB962C8B-B14F-4D97-AF65-F5344CB8AC3E}">
        <p14:creationId xmlns:p14="http://schemas.microsoft.com/office/powerpoint/2010/main" val="2923434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Physical Activity Recommendations</a:t>
            </a:r>
            <a:endParaRPr lang="en-US" dirty="0"/>
          </a:p>
        </p:txBody>
      </p:sp>
      <p:sp>
        <p:nvSpPr>
          <p:cNvPr id="8" name="Content Placeholder 7"/>
          <p:cNvSpPr>
            <a:spLocks noGrp="1"/>
          </p:cNvSpPr>
          <p:nvPr>
            <p:ph idx="1"/>
          </p:nvPr>
        </p:nvSpPr>
        <p:spPr/>
        <p:txBody>
          <a:bodyPr/>
          <a:lstStyle/>
          <a:p>
            <a:r>
              <a:rPr lang="en-US" dirty="0" smtClean="0"/>
              <a:t>Total of </a:t>
            </a:r>
            <a:r>
              <a:rPr lang="en-US" u="sng" dirty="0" smtClean="0"/>
              <a:t>150 minutes </a:t>
            </a:r>
            <a:r>
              <a:rPr lang="en-US" u="sng" dirty="0" smtClean="0"/>
              <a:t>of aerobic </a:t>
            </a:r>
            <a:r>
              <a:rPr lang="en-US" u="sng" dirty="0" smtClean="0"/>
              <a:t>activity per week</a:t>
            </a:r>
          </a:p>
          <a:p>
            <a:pPr lvl="1"/>
            <a:r>
              <a:rPr lang="en-US" dirty="0" smtClean="0"/>
              <a:t>Moderate-intensity </a:t>
            </a:r>
            <a:endParaRPr lang="en-US" u="sng" dirty="0" smtClean="0"/>
          </a:p>
          <a:p>
            <a:r>
              <a:rPr lang="en-US" u="sng" dirty="0" smtClean="0"/>
              <a:t>Muscle-strengthening</a:t>
            </a:r>
            <a:r>
              <a:rPr lang="en-US" dirty="0" smtClean="0"/>
              <a:t> </a:t>
            </a:r>
            <a:r>
              <a:rPr lang="en-US" dirty="0" smtClean="0"/>
              <a:t>activity at </a:t>
            </a:r>
            <a:r>
              <a:rPr lang="en-US" dirty="0" smtClean="0"/>
              <a:t>least </a:t>
            </a:r>
            <a:r>
              <a:rPr lang="en-US" u="sng" dirty="0" smtClean="0"/>
              <a:t>2 days per week</a:t>
            </a:r>
            <a:endParaRPr lang="en-US" u="sng"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9988" r="-18"/>
          <a:stretch/>
        </p:blipFill>
        <p:spPr>
          <a:xfrm>
            <a:off x="786419" y="3413316"/>
            <a:ext cx="3650114" cy="276706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8428" y="3413316"/>
            <a:ext cx="3426299" cy="27670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3197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Safe Physical Activity</a:t>
            </a:r>
            <a:endParaRPr lang="en-US" dirty="0"/>
          </a:p>
        </p:txBody>
      </p:sp>
      <p:sp>
        <p:nvSpPr>
          <p:cNvPr id="3" name="Content Placeholder 2"/>
          <p:cNvSpPr>
            <a:spLocks noGrp="1"/>
          </p:cNvSpPr>
          <p:nvPr>
            <p:ph idx="1"/>
          </p:nvPr>
        </p:nvSpPr>
        <p:spPr>
          <a:xfrm>
            <a:off x="457200" y="1927580"/>
            <a:ext cx="4931228" cy="4525963"/>
          </a:xfrm>
        </p:spPr>
        <p:txBody>
          <a:bodyPr>
            <a:normAutofit/>
          </a:bodyPr>
          <a:lstStyle/>
          <a:p>
            <a:r>
              <a:rPr lang="en-US" sz="2800" dirty="0"/>
              <a:t>Activities/intensity appropriate for current fitness level</a:t>
            </a:r>
          </a:p>
          <a:p>
            <a:r>
              <a:rPr lang="en-US" sz="2800" dirty="0"/>
              <a:t>Start low, go slow</a:t>
            </a:r>
          </a:p>
          <a:p>
            <a:r>
              <a:rPr lang="en-US" sz="2800" dirty="0"/>
              <a:t>Use relative intensity to guide efforts</a:t>
            </a:r>
          </a:p>
          <a:p>
            <a:r>
              <a:rPr lang="en-US" sz="2800" dirty="0"/>
              <a:t>Choose safe environments </a:t>
            </a:r>
          </a:p>
          <a:p>
            <a:r>
              <a:rPr lang="en-US" sz="2800" dirty="0"/>
              <a:t>Use protective equipment</a:t>
            </a:r>
          </a:p>
          <a:p>
            <a:r>
              <a:rPr lang="en-US" sz="2800" dirty="0"/>
              <a:t>Consult physician if have chronic conditions</a:t>
            </a:r>
          </a:p>
          <a:p>
            <a:endParaRPr lang="en-US" sz="1900" dirty="0"/>
          </a:p>
          <a:p>
            <a:pPr marL="375270" lvl="1" indent="0">
              <a:buNone/>
            </a:pPr>
            <a:endParaRPr lang="en-US" sz="1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917" y="2773241"/>
            <a:ext cx="3188971" cy="2834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4528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smtClean="0"/>
              <a:t>Physical Activities</a:t>
            </a:r>
            <a:endParaRPr lang="en-US" dirty="0"/>
          </a:p>
        </p:txBody>
      </p:sp>
      <p:sp>
        <p:nvSpPr>
          <p:cNvPr id="6" name="Content Placeholder 5"/>
          <p:cNvSpPr>
            <a:spLocks noGrp="1"/>
          </p:cNvSpPr>
          <p:nvPr>
            <p:ph idx="1"/>
          </p:nvPr>
        </p:nvSpPr>
        <p:spPr/>
        <p:txBody>
          <a:bodyPr>
            <a:normAutofit/>
          </a:bodyPr>
          <a:lstStyle/>
          <a:p>
            <a:pPr marL="0" indent="0" algn="ctr">
              <a:buNone/>
            </a:pPr>
            <a:r>
              <a:rPr lang="en-US" dirty="0" smtClean="0"/>
              <a:t>Cardio with Warm-Up</a:t>
            </a:r>
          </a:p>
        </p:txBody>
      </p:sp>
      <p:sp>
        <p:nvSpPr>
          <p:cNvPr id="3" name="TextBox 2"/>
          <p:cNvSpPr txBox="1"/>
          <p:nvPr/>
        </p:nvSpPr>
        <p:spPr>
          <a:xfrm>
            <a:off x="304800" y="2438402"/>
            <a:ext cx="4267200" cy="783673"/>
          </a:xfrm>
          <a:prstGeom prst="rect">
            <a:avLst/>
          </a:prstGeom>
          <a:noFill/>
        </p:spPr>
        <p:txBody>
          <a:bodyPr wrap="square" lIns="75054" tIns="37527" rIns="75054" bIns="37527" rtlCol="0">
            <a:spAutoFit/>
          </a:bodyPr>
          <a:lstStyle/>
          <a:p>
            <a:pPr lvl="1">
              <a:spcBef>
                <a:spcPct val="20000"/>
              </a:spcBef>
            </a:pPr>
            <a:r>
              <a:rPr lang="en-US" sz="2300" b="1" dirty="0">
                <a:solidFill>
                  <a:srgbClr val="97C24F"/>
                </a:solidFill>
              </a:rPr>
              <a:t>Option A: </a:t>
            </a:r>
            <a:r>
              <a:rPr lang="en-US" sz="2300" b="1" i="1" dirty="0">
                <a:solidFill>
                  <a:srgbClr val="97C24F"/>
                </a:solidFill>
              </a:rPr>
              <a:t>Walk Indoors with Leslie </a:t>
            </a:r>
            <a:r>
              <a:rPr lang="en-US" sz="2300" b="1" i="1" dirty="0" err="1">
                <a:solidFill>
                  <a:srgbClr val="97C24F"/>
                </a:solidFill>
              </a:rPr>
              <a:t>Sansone</a:t>
            </a:r>
            <a:r>
              <a:rPr lang="en-US" sz="2300" b="1" i="1" dirty="0">
                <a:solidFill>
                  <a:srgbClr val="97C24F"/>
                </a:solidFill>
              </a:rPr>
              <a:t> </a:t>
            </a:r>
            <a:r>
              <a:rPr lang="en-US" sz="2300" b="1" dirty="0">
                <a:solidFill>
                  <a:srgbClr val="97C24F"/>
                </a:solidFill>
              </a:rPr>
              <a:t>DVD</a:t>
            </a:r>
          </a:p>
        </p:txBody>
      </p:sp>
      <p:sp>
        <p:nvSpPr>
          <p:cNvPr id="4" name="TextBox 3"/>
          <p:cNvSpPr txBox="1"/>
          <p:nvPr/>
        </p:nvSpPr>
        <p:spPr>
          <a:xfrm>
            <a:off x="4572000" y="2438402"/>
            <a:ext cx="4343400" cy="783673"/>
          </a:xfrm>
          <a:prstGeom prst="rect">
            <a:avLst/>
          </a:prstGeom>
          <a:noFill/>
        </p:spPr>
        <p:txBody>
          <a:bodyPr wrap="square" lIns="75054" tIns="37527" rIns="75054" bIns="37527" rtlCol="0">
            <a:spAutoFit/>
          </a:bodyPr>
          <a:lstStyle/>
          <a:p>
            <a:pPr lvl="1">
              <a:spcBef>
                <a:spcPct val="20000"/>
              </a:spcBef>
            </a:pPr>
            <a:r>
              <a:rPr lang="en-US" sz="2300" b="1" dirty="0">
                <a:solidFill>
                  <a:srgbClr val="97C24F"/>
                </a:solidFill>
              </a:rPr>
              <a:t>Option B: Cardio Pyramid with Warm-Up</a:t>
            </a:r>
          </a:p>
        </p:txBody>
      </p:sp>
      <p:pic>
        <p:nvPicPr>
          <p:cNvPr id="2050" name="Picture 2" descr="P:\EFNEP and SNAP-Ed\Eating Smart Being Active\2015 dietary guidelines updates\photos\WalkIndoorsDV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2656" y="3810001"/>
            <a:ext cx="2373422" cy="238353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P:\EFNEP and SNAP-Ed\Eating Smart Being Active\2015 dietary guidelines updates\photos\PA\still shots\High knees add arm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3363469"/>
            <a:ext cx="201309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415437"/>
      </p:ext>
    </p:extLst>
  </p:cSld>
  <p:clrMapOvr>
    <a:masterClrMapping/>
  </p:clrMapOvr>
  <p:timing>
    <p:tnLst>
      <p:par>
        <p:cTn id="1" dur="indefinite" restart="never" nodeType="tmRoot"/>
      </p:par>
    </p:tnLst>
  </p:timing>
</p:sld>
</file>

<file path=ppt/theme/theme1.xml><?xml version="1.0" encoding="utf-8"?>
<a:theme xmlns:a="http://schemas.openxmlformats.org/drawingml/2006/main" name="ESBA PP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ESBA PPT design</Template>
  <TotalTime>7239</TotalTime>
  <Words>3059</Words>
  <Application>Microsoft Office PowerPoint</Application>
  <PresentationFormat>On-screen Show (4:3)</PresentationFormat>
  <Paragraphs>206</Paragraphs>
  <Slides>23</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ESBA PPT design</vt:lpstr>
      <vt:lpstr>The Revised Eating Smart • Being Active Curriculum</vt:lpstr>
      <vt:lpstr>Physical Activity Segments in  Eating Smart • Being Active</vt:lpstr>
      <vt:lpstr>What are the Physical Activity Guidelines?</vt:lpstr>
      <vt:lpstr>Physical Activity vs Exercise</vt:lpstr>
      <vt:lpstr>Physical Activity Benefits</vt:lpstr>
      <vt:lpstr>Types of Physical Activity</vt:lpstr>
      <vt:lpstr>Physical Activity Recommendations</vt:lpstr>
      <vt:lpstr>Safe Physical Activity</vt:lpstr>
      <vt:lpstr>Physical Activities</vt:lpstr>
      <vt:lpstr>Physical Activities</vt:lpstr>
      <vt:lpstr>Physical Activities</vt:lpstr>
      <vt:lpstr>Physical Activities</vt:lpstr>
      <vt:lpstr>Physical Activity Visuals</vt:lpstr>
      <vt:lpstr>Physical Activity Visuals</vt:lpstr>
      <vt:lpstr>Physical Activity Handout</vt:lpstr>
      <vt:lpstr>Learning the Physical Activities</vt:lpstr>
      <vt:lpstr>Learning the Physical Activities</vt:lpstr>
      <vt:lpstr>Learning the Physical Activities</vt:lpstr>
      <vt:lpstr>What to Wear</vt:lpstr>
      <vt:lpstr>Music for Physical Activity</vt:lpstr>
      <vt:lpstr>Use the Training Videos</vt:lpstr>
      <vt:lpstr>The Physical Activity Training Videos</vt:lpstr>
      <vt:lpstr>PowerPoint Presentation</vt:lpstr>
    </vt:vector>
  </TitlesOfParts>
  <Company>Colorado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Activity Guidelines</dc:title>
  <dc:creator>McGirr,Kathryn</dc:creator>
  <cp:lastModifiedBy>CHHS</cp:lastModifiedBy>
  <cp:revision>233</cp:revision>
  <cp:lastPrinted>2016-05-13T17:18:36Z</cp:lastPrinted>
  <dcterms:created xsi:type="dcterms:W3CDTF">2016-04-05T16:02:27Z</dcterms:created>
  <dcterms:modified xsi:type="dcterms:W3CDTF">2017-05-09T17:46:54Z</dcterms:modified>
</cp:coreProperties>
</file>